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CC"/>
    <a:srgbClr val="FF0066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1C2F-78AD-4CAF-927D-D3B53E9C7EAE}" type="datetimeFigureOut">
              <a:rPr lang="it-IT" smtClean="0"/>
              <a:pPr/>
              <a:t>16/05/2023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0A37-E16B-43E5-B542-42534092E38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1C2F-78AD-4CAF-927D-D3B53E9C7EAE}" type="datetimeFigureOut">
              <a:rPr lang="it-IT" smtClean="0"/>
              <a:pPr/>
              <a:t>16/05/2023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0A37-E16B-43E5-B542-42534092E38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1C2F-78AD-4CAF-927D-D3B53E9C7EAE}" type="datetimeFigureOut">
              <a:rPr lang="it-IT" smtClean="0"/>
              <a:pPr/>
              <a:t>16/05/2023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0A37-E16B-43E5-B542-42534092E38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1C2F-78AD-4CAF-927D-D3B53E9C7EAE}" type="datetimeFigureOut">
              <a:rPr lang="it-IT" smtClean="0"/>
              <a:pPr/>
              <a:t>16/05/2023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0A37-E16B-43E5-B542-42534092E38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1C2F-78AD-4CAF-927D-D3B53E9C7EAE}" type="datetimeFigureOut">
              <a:rPr lang="it-IT" smtClean="0"/>
              <a:pPr/>
              <a:t>16/05/2023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0A37-E16B-43E5-B542-42534092E38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1C2F-78AD-4CAF-927D-D3B53E9C7EAE}" type="datetimeFigureOut">
              <a:rPr lang="it-IT" smtClean="0"/>
              <a:pPr/>
              <a:t>16/05/2023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0A37-E16B-43E5-B542-42534092E38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1C2F-78AD-4CAF-927D-D3B53E9C7EAE}" type="datetimeFigureOut">
              <a:rPr lang="it-IT" smtClean="0"/>
              <a:pPr/>
              <a:t>16/05/2023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0A37-E16B-43E5-B542-42534092E38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1C2F-78AD-4CAF-927D-D3B53E9C7EAE}" type="datetimeFigureOut">
              <a:rPr lang="it-IT" smtClean="0"/>
              <a:pPr/>
              <a:t>16/05/2023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0A37-E16B-43E5-B542-42534092E38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1C2F-78AD-4CAF-927D-D3B53E9C7EAE}" type="datetimeFigureOut">
              <a:rPr lang="it-IT" smtClean="0"/>
              <a:pPr/>
              <a:t>16/05/2023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0A37-E16B-43E5-B542-42534092E38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1C2F-78AD-4CAF-927D-D3B53E9C7EAE}" type="datetimeFigureOut">
              <a:rPr lang="it-IT" smtClean="0"/>
              <a:pPr/>
              <a:t>16/05/2023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0A37-E16B-43E5-B542-42534092E38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1C2F-78AD-4CAF-927D-D3B53E9C7EAE}" type="datetimeFigureOut">
              <a:rPr lang="it-IT" smtClean="0"/>
              <a:pPr/>
              <a:t>16/05/2023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0A37-E16B-43E5-B542-42534092E38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ACE1C2F-78AD-4CAF-927D-D3B53E9C7EAE}" type="datetimeFigureOut">
              <a:rPr lang="it-IT" smtClean="0"/>
              <a:pPr/>
              <a:t>16/05/2023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A240A37-E16B-43E5-B542-42534092E38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KIDSeconomic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25144"/>
            <a:ext cx="4536504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1187624" y="3192096"/>
            <a:ext cx="6696744" cy="1070037"/>
          </a:xfrm>
          <a:prstGeom prst="rect">
            <a:avLst/>
          </a:prstGeom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400" dirty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Scuola è… </a:t>
            </a:r>
            <a:endParaRPr lang="it-IT" sz="2400" dirty="0" smtClean="0">
              <a:solidFill>
                <a:schemeClr val="bg2">
                  <a:lumMod val="25000"/>
                </a:schemeClr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400" dirty="0" smtClean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Educazione </a:t>
            </a:r>
            <a:r>
              <a:rPr lang="it-IT" sz="2400" dirty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ed Alfabetizzazione Finanziaria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1979712" y="169417"/>
            <a:ext cx="4824536" cy="2712204"/>
            <a:chOff x="1979712" y="169417"/>
            <a:chExt cx="4824536" cy="2712204"/>
          </a:xfrm>
        </p:grpSpPr>
        <p:pic>
          <p:nvPicPr>
            <p:cNvPr id="1026" name="Picture 2" descr="https://www.ic1dacquistoleone.edu.it/wp-content/uploads/2023/01/Logo_Hom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169417"/>
              <a:ext cx="2808312" cy="2063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ttangolo 7"/>
            <p:cNvSpPr/>
            <p:nvPr/>
          </p:nvSpPr>
          <p:spPr>
            <a:xfrm>
              <a:off x="1979712" y="2235290"/>
              <a:ext cx="48245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dirty="0" smtClean="0"/>
                <a:t> </a:t>
              </a:r>
              <a:r>
                <a:rPr lang="it-IT" dirty="0" smtClean="0">
                  <a:solidFill>
                    <a:schemeClr val="bg2">
                      <a:lumMod val="25000"/>
                    </a:schemeClr>
                  </a:solidFill>
                </a:rPr>
                <a:t>Istituto Comprensivo 1° D'Acquisto-Leone </a:t>
              </a:r>
            </a:p>
            <a:p>
              <a:pPr algn="ctr"/>
              <a:r>
                <a:rPr lang="it-IT" dirty="0" err="1" smtClean="0">
                  <a:solidFill>
                    <a:schemeClr val="bg2">
                      <a:lumMod val="25000"/>
                    </a:schemeClr>
                  </a:solidFill>
                </a:rPr>
                <a:t>Pomigliano</a:t>
              </a:r>
              <a:r>
                <a:rPr lang="it-IT" dirty="0" smtClean="0">
                  <a:solidFill>
                    <a:schemeClr val="bg2">
                      <a:lumMod val="25000"/>
                    </a:schemeClr>
                  </a:solidFill>
                </a:rPr>
                <a:t> d'Arco </a:t>
              </a:r>
              <a:endParaRPr lang="it-IT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632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73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971600" y="1285341"/>
            <a:ext cx="7272808" cy="2431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dirty="0" smtClean="0">
                <a:solidFill>
                  <a:schemeClr val="bg2">
                    <a:lumMod val="2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Un’entusiasmante nuova esperienza per gli alunni dell’IC 1 </a:t>
            </a:r>
            <a:r>
              <a:rPr lang="it-IT" i="1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D’Acquisto-Leone</a:t>
            </a:r>
            <a:r>
              <a:rPr lang="it-IT" i="1" dirty="0" smtClean="0">
                <a:solidFill>
                  <a:schemeClr val="bg2">
                    <a:lumMod val="2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che  hanno sperimentato con grande interesse i </a:t>
            </a:r>
            <a:r>
              <a:rPr lang="it-IT" b="1" i="1" dirty="0" smtClean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  <a:t>laboratori didattici di Economia Finanziaria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. 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dirty="0" smtClean="0">
                <a:solidFill>
                  <a:schemeClr val="bg2">
                    <a:lumMod val="2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Il nostro Istituto ha aderito al progetto “</a:t>
            </a:r>
            <a:r>
              <a:rPr lang="it-IT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Kidseconomics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” promosso dal Consiglio Nazionale delle Ricerche (CNR), progetto in cui i </a:t>
            </a: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laboratori 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sono stati al centro delle attività didattiche e </a:t>
            </a:r>
            <a:r>
              <a:rPr lang="it-IT" b="1" i="1" dirty="0" smtClean="0">
                <a:solidFill>
                  <a:schemeClr val="bg2">
                    <a:lumMod val="2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condotti in aula da animatori scientifici professionisti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 dell’Associazione Le Nuvole. </a:t>
            </a:r>
            <a:endParaRPr lang="it-IT" dirty="0">
              <a:solidFill>
                <a:schemeClr val="bg2">
                  <a:lumMod val="2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AutoShape 4" descr="Alternanza Scuola - Lavo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55" name="Picture 7" descr="Studente, Scuola, Aula, Educazione, Illustrazione - Cartone animato scuola  elementare aula scaricare png - Disegno png trasparente Classe png  scaricar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965" y="3802732"/>
            <a:ext cx="2419350" cy="1714500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1" descr="Soldi illustrazione di stock. Illustrazione di euro, fumetto - 13269756"/>
          <p:cNvSpPr>
            <a:spLocks noChangeAspect="1" noChangeArrowheads="1"/>
          </p:cNvSpPr>
          <p:nvPr/>
        </p:nvSpPr>
        <p:spPr bwMode="auto">
          <a:xfrm>
            <a:off x="155575" y="-822325"/>
            <a:ext cx="18859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0"/>
          <a:stretch/>
        </p:blipFill>
        <p:spPr bwMode="auto">
          <a:xfrm>
            <a:off x="611560" y="4781061"/>
            <a:ext cx="1960925" cy="1735853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7746843" y="6516914"/>
            <a:ext cx="10999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smtClean="0"/>
              <a:t>Immagini dal web</a:t>
            </a:r>
            <a:endParaRPr lang="it-IT" sz="900" dirty="0"/>
          </a:p>
        </p:txBody>
      </p: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042" y="5173337"/>
            <a:ext cx="2754430" cy="1135983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uppo 8"/>
          <p:cNvGrpSpPr/>
          <p:nvPr/>
        </p:nvGrpSpPr>
        <p:grpSpPr>
          <a:xfrm>
            <a:off x="793334" y="143823"/>
            <a:ext cx="7557177" cy="1185912"/>
            <a:chOff x="793334" y="143823"/>
            <a:chExt cx="7557177" cy="1185912"/>
          </a:xfrm>
        </p:grpSpPr>
        <p:pic>
          <p:nvPicPr>
            <p:cNvPr id="12" name="Immagine 11" descr="KIDSeconomics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12"/>
            <a:stretch/>
          </p:blipFill>
          <p:spPr bwMode="auto">
            <a:xfrm>
              <a:off x="6536003" y="189265"/>
              <a:ext cx="1814508" cy="93547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Immagine 12" descr="KIDSeconomics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62311" b="-4434"/>
            <a:stretch/>
          </p:blipFill>
          <p:spPr bwMode="auto">
            <a:xfrm>
              <a:off x="793334" y="143823"/>
              <a:ext cx="1214115" cy="112493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5" name="Gruppo 4"/>
            <p:cNvGrpSpPr/>
            <p:nvPr/>
          </p:nvGrpSpPr>
          <p:grpSpPr>
            <a:xfrm>
              <a:off x="3635896" y="202822"/>
              <a:ext cx="1726755" cy="1126913"/>
              <a:chOff x="3635896" y="202822"/>
              <a:chExt cx="1726755" cy="1126913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9384" y="202822"/>
                <a:ext cx="1352511" cy="9918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CasellaDiTesto 2"/>
              <p:cNvSpPr txBox="1"/>
              <p:nvPr/>
            </p:nvSpPr>
            <p:spPr>
              <a:xfrm>
                <a:off x="3635896" y="1052736"/>
                <a:ext cx="17267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b="1" dirty="0" smtClean="0">
                    <a:solidFill>
                      <a:schemeClr val="bg2">
                        <a:lumMod val="25000"/>
                      </a:schemeClr>
                    </a:solidFill>
                  </a:rPr>
                  <a:t>IC1 D’Acquisto-Leone</a:t>
                </a:r>
                <a:endParaRPr lang="it-IT" sz="1200" b="1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52329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83568" y="1412776"/>
            <a:ext cx="792088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dirty="0" smtClean="0">
                <a:solidFill>
                  <a:schemeClr val="bg2">
                    <a:lumMod val="2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“Educazione Economica” </a:t>
            </a:r>
            <a:r>
              <a:rPr lang="it-IT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  <a:t>è stata il perno  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di significative attività laboratoriali grazie alle quali gli alunni hanno </a:t>
            </a:r>
            <a:r>
              <a:rPr lang="it-IT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  <a:t>avuto esperienza diretta e concreta 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  <a:t>dei </a:t>
            </a:r>
            <a:r>
              <a:rPr lang="it-IT" b="1" i="1" dirty="0" smtClean="0">
                <a:solidFill>
                  <a:schemeClr val="bg2">
                    <a:lumMod val="2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concetti base della vita economica </a:t>
            </a: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attraverso 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un </a:t>
            </a:r>
            <a:r>
              <a:rPr lang="it-IT" b="1" i="1" dirty="0" smtClean="0">
                <a:solidFill>
                  <a:schemeClr val="bg2">
                    <a:lumMod val="2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approccio ludico 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che ne ha facilitato la comprensione e stimolato la partecipazione.</a:t>
            </a:r>
          </a:p>
        </p:txBody>
      </p:sp>
      <p:sp>
        <p:nvSpPr>
          <p:cNvPr id="5" name="Rettangolo 4"/>
          <p:cNvSpPr/>
          <p:nvPr/>
        </p:nvSpPr>
        <p:spPr>
          <a:xfrm>
            <a:off x="683569" y="5661248"/>
            <a:ext cx="7865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  <a:t>I nostri alunni hanno avuto l’opportunità di prendere confidenza con una disciplina 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  <a:t>oramai </a:t>
            </a:r>
            <a:r>
              <a:rPr lang="it-IT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  <a:t>indispensabile per 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  <a:t>diventare </a:t>
            </a:r>
            <a:r>
              <a:rPr lang="it-IT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  <a:t>cittadini informati e consapevoli.</a:t>
            </a:r>
          </a:p>
        </p:txBody>
      </p:sp>
      <p:grpSp>
        <p:nvGrpSpPr>
          <p:cNvPr id="3073" name="Gruppo 3072"/>
          <p:cNvGrpSpPr/>
          <p:nvPr/>
        </p:nvGrpSpPr>
        <p:grpSpPr>
          <a:xfrm>
            <a:off x="971600" y="2738653"/>
            <a:ext cx="7365568" cy="2778579"/>
            <a:chOff x="1076305" y="2708920"/>
            <a:chExt cx="7365568" cy="2778579"/>
          </a:xfrm>
        </p:grpSpPr>
        <p:sp>
          <p:nvSpPr>
            <p:cNvPr id="6" name="CasellaDiTesto 5"/>
            <p:cNvSpPr txBox="1"/>
            <p:nvPr/>
          </p:nvSpPr>
          <p:spPr>
            <a:xfrm>
              <a:off x="3995936" y="2708920"/>
              <a:ext cx="1422634" cy="369332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b="1" i="1" dirty="0" smtClean="0">
                  <a:solidFill>
                    <a:schemeClr val="bg2">
                      <a:lumMod val="25000"/>
                    </a:schemeClr>
                  </a:solidFill>
                  <a:latin typeface="Calibri"/>
                  <a:ea typeface="Calibri"/>
                  <a:cs typeface="Times New Roman"/>
                </a:rPr>
                <a:t> temi </a:t>
              </a:r>
              <a:r>
                <a:rPr lang="it-IT" b="1" i="1" dirty="0">
                  <a:solidFill>
                    <a:schemeClr val="bg2">
                      <a:lumMod val="25000"/>
                    </a:schemeClr>
                  </a:solidFill>
                  <a:latin typeface="Calibri"/>
                  <a:ea typeface="Calibri"/>
                  <a:cs typeface="Times New Roman"/>
                </a:rPr>
                <a:t>trattati</a:t>
              </a:r>
            </a:p>
          </p:txBody>
        </p:sp>
        <p:grpSp>
          <p:nvGrpSpPr>
            <p:cNvPr id="7" name="Gruppo 6"/>
            <p:cNvGrpSpPr/>
            <p:nvPr/>
          </p:nvGrpSpPr>
          <p:grpSpPr>
            <a:xfrm>
              <a:off x="1076305" y="3219824"/>
              <a:ext cx="7365568" cy="2267675"/>
              <a:chOff x="1043608" y="3259280"/>
              <a:chExt cx="7365568" cy="2267675"/>
            </a:xfrm>
          </p:grpSpPr>
          <p:pic>
            <p:nvPicPr>
              <p:cNvPr id="3079" name="Picture 7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3645024"/>
                <a:ext cx="1660072" cy="1881931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80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7470" y="3259280"/>
                <a:ext cx="1649214" cy="1784616"/>
              </a:xfrm>
              <a:prstGeom prst="rect">
                <a:avLst/>
              </a:prstGeom>
              <a:noFill/>
              <a:ln w="57150">
                <a:solidFill>
                  <a:srgbClr val="FFC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81" name="Picture 9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636" b="11257"/>
              <a:stretch/>
            </p:blipFill>
            <p:spPr bwMode="auto">
              <a:xfrm>
                <a:off x="6676528" y="3645024"/>
                <a:ext cx="1732648" cy="1800200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5" name="Gruppo 14"/>
          <p:cNvGrpSpPr/>
          <p:nvPr/>
        </p:nvGrpSpPr>
        <p:grpSpPr>
          <a:xfrm>
            <a:off x="793334" y="143823"/>
            <a:ext cx="7557177" cy="1185912"/>
            <a:chOff x="793334" y="143823"/>
            <a:chExt cx="7557177" cy="1185912"/>
          </a:xfrm>
        </p:grpSpPr>
        <p:pic>
          <p:nvPicPr>
            <p:cNvPr id="16" name="Immagine 15" descr="KIDSeconomics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12"/>
            <a:stretch/>
          </p:blipFill>
          <p:spPr bwMode="auto">
            <a:xfrm>
              <a:off x="6536003" y="189265"/>
              <a:ext cx="1814508" cy="93547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Immagine 16" descr="KIDSeconomics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62311" b="-4434"/>
            <a:stretch/>
          </p:blipFill>
          <p:spPr bwMode="auto">
            <a:xfrm>
              <a:off x="793334" y="143823"/>
              <a:ext cx="1214115" cy="112493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8" name="Gruppo 17"/>
            <p:cNvGrpSpPr/>
            <p:nvPr/>
          </p:nvGrpSpPr>
          <p:grpSpPr>
            <a:xfrm>
              <a:off x="3709341" y="202822"/>
              <a:ext cx="1726755" cy="1126913"/>
              <a:chOff x="3709341" y="202822"/>
              <a:chExt cx="1726755" cy="1126913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9384" y="202822"/>
                <a:ext cx="1352511" cy="9918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CasellaDiTesto 19"/>
              <p:cNvSpPr txBox="1"/>
              <p:nvPr/>
            </p:nvSpPr>
            <p:spPr>
              <a:xfrm>
                <a:off x="3709341" y="1052736"/>
                <a:ext cx="17267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b="1" dirty="0" smtClean="0">
                    <a:solidFill>
                      <a:schemeClr val="bg2">
                        <a:lumMod val="25000"/>
                      </a:schemeClr>
                    </a:solidFill>
                  </a:rPr>
                  <a:t>IC1 D’Acquisto-Leone</a:t>
                </a:r>
                <a:endParaRPr lang="it-IT" sz="1200" b="1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3786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6660232" y="260648"/>
            <a:ext cx="2160240" cy="2880320"/>
            <a:chOff x="5508104" y="188640"/>
            <a:chExt cx="3520131" cy="4464496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108" y="188640"/>
              <a:ext cx="3428127" cy="446449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 w="38100">
              <a:solidFill>
                <a:schemeClr val="accent6"/>
              </a:solidFill>
              <a:miter lim="800000"/>
              <a:headEnd/>
              <a:tailEnd/>
            </a:ln>
          </p:spPr>
        </p:pic>
        <p:sp>
          <p:nvSpPr>
            <p:cNvPr id="2" name="CasellaDiTesto 1"/>
            <p:cNvSpPr txBox="1"/>
            <p:nvPr/>
          </p:nvSpPr>
          <p:spPr>
            <a:xfrm>
              <a:off x="5508104" y="188640"/>
              <a:ext cx="1844671" cy="6678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1100" b="1" dirty="0" smtClean="0">
                  <a:solidFill>
                    <a:schemeClr val="bg2">
                      <a:lumMod val="50000"/>
                    </a:schemeClr>
                  </a:solidFill>
                </a:rPr>
                <a:t>GLOSSARIO DI </a:t>
              </a:r>
            </a:p>
            <a:p>
              <a:r>
                <a:rPr lang="it-IT" sz="1100" b="1" dirty="0" smtClean="0">
                  <a:solidFill>
                    <a:schemeClr val="bg2">
                      <a:lumMod val="50000"/>
                    </a:schemeClr>
                  </a:solidFill>
                </a:rPr>
                <a:t>ECONOMIA</a:t>
              </a:r>
              <a:endParaRPr lang="it-IT" sz="11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07" y="2528900"/>
            <a:ext cx="2970191" cy="1800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023" y="4920952"/>
            <a:ext cx="2232025" cy="167640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190" y="3789040"/>
            <a:ext cx="2000250" cy="2663825"/>
          </a:xfrm>
          <a:prstGeom prst="rect">
            <a:avLst/>
          </a:prstGeom>
          <a:noFill/>
          <a:ln w="38100">
            <a:solidFill>
              <a:schemeClr val="accent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77474"/>
            <a:ext cx="1588634" cy="2114934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7" y="260648"/>
            <a:ext cx="3541713" cy="190182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205" y="1052736"/>
            <a:ext cx="1804987" cy="3597275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4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365" y="3387082"/>
            <a:ext cx="1468192" cy="2552510"/>
          </a:xfrm>
          <a:prstGeom prst="rect">
            <a:avLst/>
          </a:prstGeom>
          <a:noFill/>
          <a:ln w="381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32656"/>
            <a:ext cx="2160240" cy="288032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0652"/>
            <a:ext cx="2448272" cy="1896859"/>
          </a:xfrm>
          <a:prstGeom prst="rect">
            <a:avLst/>
          </a:prstGeom>
          <a:noFill/>
          <a:ln w="381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36912"/>
            <a:ext cx="2016224" cy="405285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po 3"/>
          <p:cNvGrpSpPr/>
          <p:nvPr/>
        </p:nvGrpSpPr>
        <p:grpSpPr>
          <a:xfrm>
            <a:off x="6084168" y="960983"/>
            <a:ext cx="2736304" cy="5064463"/>
            <a:chOff x="5992756" y="960983"/>
            <a:chExt cx="2736304" cy="5064463"/>
          </a:xfrm>
        </p:grpSpPr>
        <p:pic>
          <p:nvPicPr>
            <p:cNvPr id="3" name="WhatsApp Video 2023-02-16 at 12.15.24.mp4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 cstate="print"/>
            <a:stretch>
              <a:fillRect/>
            </a:stretch>
          </p:blipFill>
          <p:spPr>
            <a:xfrm rot="5400000">
              <a:off x="4982776" y="2380735"/>
              <a:ext cx="4654691" cy="2634731"/>
            </a:xfrm>
            <a:prstGeom prst="rect">
              <a:avLst/>
            </a:prstGeom>
            <a:ln w="38100">
              <a:solidFill>
                <a:srgbClr val="FF0066"/>
              </a:solidFill>
            </a:ln>
          </p:spPr>
        </p:pic>
        <p:sp>
          <p:nvSpPr>
            <p:cNvPr id="2" name="CasellaDiTesto 1"/>
            <p:cNvSpPr txBox="1"/>
            <p:nvPr/>
          </p:nvSpPr>
          <p:spPr>
            <a:xfrm>
              <a:off x="6094329" y="960983"/>
              <a:ext cx="26347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/>
                <a:t>Cliccare per avviare il video</a:t>
              </a:r>
              <a:endParaRPr lang="it-IT" sz="1400" dirty="0"/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29187"/>
            <a:ext cx="1639887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11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Imma\Desktop\SCUOLA\IC D'Acquisto-Leone AS 2020-2021\AS 2022-2023\Kidseconomics progetto CNR-le nuvole\foto 2 H e Caccia\WhatsApp Image 2023-05-02 at 13.42.2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334">
            <a:off x="287076" y="483248"/>
            <a:ext cx="2700167" cy="2026813"/>
          </a:xfrm>
          <a:prstGeom prst="rect">
            <a:avLst/>
          </a:prstGeom>
          <a:noFill/>
          <a:ln w="38100">
            <a:solidFill>
              <a:srgbClr val="CC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Imma\Desktop\SCUOLA\IC D'Acquisto-Leone AS 2020-2021\AS 2022-2023\Kidseconomics progetto CNR-le nuvole\foto 2 H e Caccia\WhatsApp Image 2023-05-02 at 13.42.2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3936">
            <a:off x="6151756" y="442107"/>
            <a:ext cx="2704599" cy="2028449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Imma\Desktop\SCUOLA\IC D'Acquisto-Leone AS 2020-2021\AS 2022-2023\Kidseconomics progetto CNR-le nuvole\foto 2 H e Caccia\WhatsApp Image 2023-05-02 at 14.03.29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157116"/>
            <a:ext cx="2484276" cy="3312368"/>
          </a:xfrm>
          <a:prstGeom prst="rect">
            <a:avLst/>
          </a:prstGeom>
          <a:noFill/>
          <a:ln w="38100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257" y="2386078"/>
            <a:ext cx="2644021" cy="20988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 descr="C:\Users\Imma\Desktop\SCUOLA\IC D'Acquisto-Leone AS 2020-2021\AS 2022-2023\Kidseconomics progetto CNR-le nuvole\foto 2 H e Caccia\WhatsApp Image 2023-05-02 at 14.04.0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78269"/>
            <a:ext cx="2464515" cy="3286020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Imma\Desktop\SCUOLA\IC D'Acquisto-Leone AS 2020-2021\AS 2022-2023\Kidseconomics progetto CNR-le nuvole\foto 2 H e Caccia\WhatsApp Image 2023-05-02 at 14.44.39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26"/>
          <a:stretch/>
        </p:blipFill>
        <p:spPr bwMode="auto">
          <a:xfrm>
            <a:off x="3754043" y="4757293"/>
            <a:ext cx="1872209" cy="1896517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097" y="153020"/>
            <a:ext cx="1639991" cy="205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5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55576" y="692696"/>
            <a:ext cx="770485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  <a:t>Secondo la definizione dell’OCSE, l’Educazione Finanziaria è: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  <a:t>“Un processo attraverso il quale i consumatori, i risparmiatori e gli investitori migliorano le loro capacità di comprensione dei prodotti finanziari e dei concetti che ne sono alla base e attraverso istruzioni, informazioni, consigli sviluppano attitudini e conoscenze atte a comprendere i rischi e le opportunità di fare scelte informate, dove ricevere supporto o aiuto per realizzare tali scelte e per le azioni da intraprendere per migliorare il proprio stato e il livello di protezione”.</a:t>
            </a:r>
          </a:p>
        </p:txBody>
      </p:sp>
      <p:pic>
        <p:nvPicPr>
          <p:cNvPr id="1028" name="Picture 4" descr="Educazione Finanziaria, cos'è lo Spread? Scopri il significato di quei  termini che ti aiuteranno a vivere meglio. Via alla VIDEO Rubrica di  Ghisolfi - Tuttoscuo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996952"/>
            <a:ext cx="2981718" cy="1875634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</p:pic>
      <p:sp>
        <p:nvSpPr>
          <p:cNvPr id="2" name="Rettangolo 1"/>
          <p:cNvSpPr/>
          <p:nvPr/>
        </p:nvSpPr>
        <p:spPr>
          <a:xfrm>
            <a:off x="755576" y="5157192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b="1" i="1" dirty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L’I.C. 1 D’ Acquisto Leone </a:t>
            </a:r>
            <a:r>
              <a:rPr lang="it-IT" b="1" i="1" dirty="0" smtClean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nell’ottica dell</a:t>
            </a:r>
            <a:r>
              <a:rPr lang="it-IT" b="1" i="1" dirty="0" smtClean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’</a:t>
            </a:r>
            <a:r>
              <a:rPr lang="it-IT" b="1" i="1" dirty="0" smtClean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interdisciplinarità </a:t>
            </a:r>
            <a:r>
              <a:rPr lang="it-IT" b="1" i="1" dirty="0" smtClean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della </a:t>
            </a:r>
            <a:r>
              <a:rPr lang="it-IT" b="1" i="1" dirty="0" smtClean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trasversalità </a:t>
            </a:r>
            <a:r>
              <a:rPr lang="it-IT" b="1" i="1" dirty="0" smtClean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e dell’obiettivo 4 dell’Agenda 2030 ha </a:t>
            </a:r>
            <a:r>
              <a:rPr lang="it-IT" b="1" i="1" dirty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avviato con grande entusiasmo attività specifiche al fine di favorire adeguati processi volti ad una reale progressione nell’ambito dell’Educazione Finanziaria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lica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Elic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ic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10929</TotalTime>
  <Words>223</Words>
  <Application>Microsoft Office PowerPoint</Application>
  <PresentationFormat>Presentazione su schermo (4:3)</PresentationFormat>
  <Paragraphs>18</Paragraphs>
  <Slides>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Elica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Imma</dc:creator>
  <cp:lastModifiedBy>Imma</cp:lastModifiedBy>
  <cp:revision>49</cp:revision>
  <dcterms:created xsi:type="dcterms:W3CDTF">2023-04-30T11:53:29Z</dcterms:created>
  <dcterms:modified xsi:type="dcterms:W3CDTF">2023-05-16T20:27:46Z</dcterms:modified>
</cp:coreProperties>
</file>