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9" r:id="rId4"/>
    <p:sldId id="258" r:id="rId5"/>
    <p:sldId id="260" r:id="rId6"/>
    <p:sldId id="262" r:id="rId7"/>
    <p:sldId id="261" r:id="rId8"/>
    <p:sldId id="263" r:id="rId9"/>
    <p:sldId id="264" r:id="rId10"/>
    <p:sldId id="267" r:id="rId11"/>
    <p:sldId id="268" r:id="rId12"/>
    <p:sldId id="266"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36" autoAdjust="0"/>
    <p:restoredTop sz="94660"/>
  </p:normalViewPr>
  <p:slideViewPr>
    <p:cSldViewPr snapToGrid="0">
      <p:cViewPr varScale="1">
        <p:scale>
          <a:sx n="78" d="100"/>
          <a:sy n="78" d="100"/>
        </p:scale>
        <p:origin x="94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2DAE9CF-A21A-4851-AF35-738FAC747C7E}" type="datetimeFigureOut">
              <a:rPr lang="it-IT" smtClean="0"/>
              <a:t>25/03/2026</a:t>
            </a:fld>
            <a:endParaRPr lang="it-IT"/>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it-IT"/>
          </a:p>
        </p:txBody>
      </p:sp>
      <p:sp>
        <p:nvSpPr>
          <p:cNvPr id="6" name="Slide Number Placeholder 5"/>
          <p:cNvSpPr>
            <a:spLocks noGrp="1"/>
          </p:cNvSpPr>
          <p:nvPr>
            <p:ph type="sldNum" sz="quarter" idx="12"/>
          </p:nvPr>
        </p:nvSpPr>
        <p:spPr>
          <a:xfrm>
            <a:off x="10469880" y="320040"/>
            <a:ext cx="914400" cy="320040"/>
          </a:xfrm>
        </p:spPr>
        <p:txBody>
          <a:bodyPr/>
          <a:lstStyle/>
          <a:p>
            <a:fld id="{9B0CE799-39BD-488C-BB11-3BD6CF961E8B}" type="slidenum">
              <a:rPr lang="it-IT" smtClean="0"/>
              <a:t>‹N›</a:t>
            </a:fld>
            <a:endParaRPr lang="it-IT"/>
          </a:p>
        </p:txBody>
      </p:sp>
    </p:spTree>
    <p:extLst>
      <p:ext uri="{BB962C8B-B14F-4D97-AF65-F5344CB8AC3E}">
        <p14:creationId xmlns:p14="http://schemas.microsoft.com/office/powerpoint/2010/main" val="2421953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2DAE9CF-A21A-4851-AF35-738FAC747C7E}" type="datetimeFigureOut">
              <a:rPr lang="it-IT" smtClean="0"/>
              <a:t>25/03/2026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B0CE799-39BD-488C-BB11-3BD6CF961E8B}" type="slidenum">
              <a:rPr lang="it-IT" smtClean="0"/>
              <a:t>‹N›</a:t>
            </a:fld>
            <a:endParaRPr lang="it-IT"/>
          </a:p>
        </p:txBody>
      </p:sp>
    </p:spTree>
    <p:extLst>
      <p:ext uri="{BB962C8B-B14F-4D97-AF65-F5344CB8AC3E}">
        <p14:creationId xmlns:p14="http://schemas.microsoft.com/office/powerpoint/2010/main" val="744676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804672" y="320040"/>
            <a:ext cx="3657600" cy="320040"/>
          </a:xfrm>
        </p:spPr>
        <p:txBody>
          <a:bodyPr/>
          <a:lstStyle/>
          <a:p>
            <a:fld id="{42DAE9CF-A21A-4851-AF35-738FAC747C7E}" type="datetimeFigureOut">
              <a:rPr lang="it-IT" smtClean="0"/>
              <a:t>25/03/2026</a:t>
            </a:fld>
            <a:endParaRPr lang="it-IT"/>
          </a:p>
        </p:txBody>
      </p:sp>
      <p:sp>
        <p:nvSpPr>
          <p:cNvPr id="5" name="Footer Placeholder 4"/>
          <p:cNvSpPr>
            <a:spLocks noGrp="1"/>
          </p:cNvSpPr>
          <p:nvPr>
            <p:ph type="ftr" sz="quarter" idx="11"/>
          </p:nvPr>
        </p:nvSpPr>
        <p:spPr>
          <a:xfrm>
            <a:off x="804672" y="6227064"/>
            <a:ext cx="10588752" cy="320040"/>
          </a:xfrm>
        </p:spPr>
        <p:txBody>
          <a:bodyPr/>
          <a:lstStyle/>
          <a:p>
            <a:endParaRPr lang="it-IT"/>
          </a:p>
        </p:txBody>
      </p:sp>
      <p:sp>
        <p:nvSpPr>
          <p:cNvPr id="6" name="Slide Number Placeholder 5"/>
          <p:cNvSpPr>
            <a:spLocks noGrp="1"/>
          </p:cNvSpPr>
          <p:nvPr>
            <p:ph type="sldNum" sz="quarter" idx="12"/>
          </p:nvPr>
        </p:nvSpPr>
        <p:spPr>
          <a:xfrm>
            <a:off x="10469880" y="320040"/>
            <a:ext cx="914400" cy="320040"/>
          </a:xfrm>
        </p:spPr>
        <p:txBody>
          <a:bodyPr/>
          <a:lstStyle/>
          <a:p>
            <a:fld id="{9B0CE799-39BD-488C-BB11-3BD6CF961E8B}" type="slidenum">
              <a:rPr lang="it-IT" smtClean="0"/>
              <a:t>‹N›</a:t>
            </a:fld>
            <a:endParaRPr lang="it-IT"/>
          </a:p>
        </p:txBody>
      </p:sp>
    </p:spTree>
    <p:extLst>
      <p:ext uri="{BB962C8B-B14F-4D97-AF65-F5344CB8AC3E}">
        <p14:creationId xmlns:p14="http://schemas.microsoft.com/office/powerpoint/2010/main" val="3596614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2DAE9CF-A21A-4851-AF35-738FAC747C7E}" type="datetimeFigureOut">
              <a:rPr lang="it-IT" smtClean="0"/>
              <a:t>25/03/2026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B0CE799-39BD-488C-BB11-3BD6CF961E8B}" type="slidenum">
              <a:rPr lang="it-IT" smtClean="0"/>
              <a:t>‹N›</a:t>
            </a:fld>
            <a:endParaRPr lang="it-IT"/>
          </a:p>
        </p:txBody>
      </p:sp>
    </p:spTree>
    <p:extLst>
      <p:ext uri="{BB962C8B-B14F-4D97-AF65-F5344CB8AC3E}">
        <p14:creationId xmlns:p14="http://schemas.microsoft.com/office/powerpoint/2010/main" val="4129003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804672" y="320040"/>
            <a:ext cx="3657600" cy="320040"/>
          </a:xfrm>
        </p:spPr>
        <p:txBody>
          <a:bodyPr/>
          <a:lstStyle/>
          <a:p>
            <a:fld id="{42DAE9CF-A21A-4851-AF35-738FAC747C7E}" type="datetimeFigureOut">
              <a:rPr lang="it-IT" smtClean="0"/>
              <a:t>25/03/2026</a:t>
            </a:fld>
            <a:endParaRPr lang="it-IT"/>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it-IT"/>
          </a:p>
        </p:txBody>
      </p:sp>
      <p:sp>
        <p:nvSpPr>
          <p:cNvPr id="6" name="Slide Number Placeholder 5"/>
          <p:cNvSpPr>
            <a:spLocks noGrp="1"/>
          </p:cNvSpPr>
          <p:nvPr>
            <p:ph type="sldNum" sz="quarter" idx="12"/>
          </p:nvPr>
        </p:nvSpPr>
        <p:spPr>
          <a:xfrm>
            <a:off x="10469880" y="320040"/>
            <a:ext cx="914400" cy="320040"/>
          </a:xfrm>
        </p:spPr>
        <p:txBody>
          <a:bodyPr/>
          <a:lstStyle/>
          <a:p>
            <a:fld id="{9B0CE799-39BD-488C-BB11-3BD6CF961E8B}" type="slidenum">
              <a:rPr lang="it-IT" smtClean="0"/>
              <a:t>‹N›</a:t>
            </a:fld>
            <a:endParaRPr lang="it-IT"/>
          </a:p>
        </p:txBody>
      </p:sp>
    </p:spTree>
    <p:extLst>
      <p:ext uri="{BB962C8B-B14F-4D97-AF65-F5344CB8AC3E}">
        <p14:creationId xmlns:p14="http://schemas.microsoft.com/office/powerpoint/2010/main" val="555550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it-IT"/>
            </a:p>
          </p:txBody>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a:xfrm>
            <a:off x="804672" y="320040"/>
            <a:ext cx="3657600" cy="320040"/>
          </a:xfrm>
        </p:spPr>
        <p:txBody>
          <a:bodyPr/>
          <a:lstStyle/>
          <a:p>
            <a:fld id="{42DAE9CF-A21A-4851-AF35-738FAC747C7E}" type="datetimeFigureOut">
              <a:rPr lang="it-IT" smtClean="0"/>
              <a:t>25/03/2026</a:t>
            </a:fld>
            <a:endParaRPr lang="it-IT"/>
          </a:p>
        </p:txBody>
      </p:sp>
      <p:sp>
        <p:nvSpPr>
          <p:cNvPr id="6" name="Footer Placeholder 5"/>
          <p:cNvSpPr>
            <a:spLocks noGrp="1"/>
          </p:cNvSpPr>
          <p:nvPr>
            <p:ph type="ftr" sz="quarter" idx="11"/>
          </p:nvPr>
        </p:nvSpPr>
        <p:spPr>
          <a:xfrm>
            <a:off x="804672" y="6227064"/>
            <a:ext cx="10588752" cy="320040"/>
          </a:xfrm>
        </p:spPr>
        <p:txBody>
          <a:bodyPr/>
          <a:lstStyle/>
          <a:p>
            <a:endParaRPr lang="it-IT"/>
          </a:p>
        </p:txBody>
      </p:sp>
      <p:sp>
        <p:nvSpPr>
          <p:cNvPr id="7" name="Slide Number Placeholder 6"/>
          <p:cNvSpPr>
            <a:spLocks noGrp="1"/>
          </p:cNvSpPr>
          <p:nvPr>
            <p:ph type="sldNum" sz="quarter" idx="12"/>
          </p:nvPr>
        </p:nvSpPr>
        <p:spPr>
          <a:xfrm>
            <a:off x="10469880" y="320040"/>
            <a:ext cx="914400" cy="320040"/>
          </a:xfrm>
        </p:spPr>
        <p:txBody>
          <a:bodyPr/>
          <a:lstStyle/>
          <a:p>
            <a:fld id="{9B0CE799-39BD-488C-BB11-3BD6CF961E8B}" type="slidenum">
              <a:rPr lang="it-IT" smtClean="0"/>
              <a:t>‹N›</a:t>
            </a:fld>
            <a:endParaRPr lang="it-IT"/>
          </a:p>
        </p:txBody>
      </p:sp>
    </p:spTree>
    <p:extLst>
      <p:ext uri="{BB962C8B-B14F-4D97-AF65-F5344CB8AC3E}">
        <p14:creationId xmlns:p14="http://schemas.microsoft.com/office/powerpoint/2010/main" val="1912435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5125305" y="1488985"/>
            <a:ext cx="6264350" cy="169685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118447" y="4351687"/>
            <a:ext cx="6265588" cy="17040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a:xfrm>
            <a:off x="804672" y="320040"/>
            <a:ext cx="3657600" cy="320040"/>
          </a:xfrm>
        </p:spPr>
        <p:txBody>
          <a:bodyPr/>
          <a:lstStyle/>
          <a:p>
            <a:fld id="{42DAE9CF-A21A-4851-AF35-738FAC747C7E}" type="datetimeFigureOut">
              <a:rPr lang="it-IT" smtClean="0"/>
              <a:t>25/03/2026</a:t>
            </a:fld>
            <a:endParaRPr lang="it-IT"/>
          </a:p>
        </p:txBody>
      </p:sp>
      <p:sp>
        <p:nvSpPr>
          <p:cNvPr id="8" name="Footer Placeholder 7"/>
          <p:cNvSpPr>
            <a:spLocks noGrp="1"/>
          </p:cNvSpPr>
          <p:nvPr>
            <p:ph type="ftr" sz="quarter" idx="11"/>
          </p:nvPr>
        </p:nvSpPr>
        <p:spPr>
          <a:xfrm>
            <a:off x="804672" y="6227064"/>
            <a:ext cx="10588752" cy="320040"/>
          </a:xfrm>
        </p:spPr>
        <p:txBody>
          <a:bodyPr/>
          <a:lstStyle/>
          <a:p>
            <a:endParaRPr lang="it-IT"/>
          </a:p>
        </p:txBody>
      </p:sp>
      <p:sp>
        <p:nvSpPr>
          <p:cNvPr id="9" name="Slide Number Placeholder 8"/>
          <p:cNvSpPr>
            <a:spLocks noGrp="1"/>
          </p:cNvSpPr>
          <p:nvPr>
            <p:ph type="sldNum" sz="quarter" idx="12"/>
          </p:nvPr>
        </p:nvSpPr>
        <p:spPr>
          <a:xfrm>
            <a:off x="10469880" y="320040"/>
            <a:ext cx="914400" cy="320040"/>
          </a:xfrm>
        </p:spPr>
        <p:txBody>
          <a:bodyPr/>
          <a:lstStyle/>
          <a:p>
            <a:fld id="{9B0CE799-39BD-488C-BB11-3BD6CF961E8B}" type="slidenum">
              <a:rPr lang="it-IT" smtClean="0"/>
              <a:t>‹N›</a:t>
            </a:fld>
            <a:endParaRPr lang="it-IT"/>
          </a:p>
        </p:txBody>
      </p:sp>
    </p:spTree>
    <p:extLst>
      <p:ext uri="{BB962C8B-B14F-4D97-AF65-F5344CB8AC3E}">
        <p14:creationId xmlns:p14="http://schemas.microsoft.com/office/powerpoint/2010/main" val="482084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2DAE9CF-A21A-4851-AF35-738FAC747C7E}" type="datetimeFigureOut">
              <a:rPr lang="it-IT" smtClean="0"/>
              <a:t>25/03/2026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9B0CE799-39BD-488C-BB11-3BD6CF961E8B}" type="slidenum">
              <a:rPr lang="it-IT" smtClean="0"/>
              <a:t>‹N›</a:t>
            </a:fld>
            <a:endParaRPr lang="it-IT"/>
          </a:p>
        </p:txBody>
      </p:sp>
    </p:spTree>
    <p:extLst>
      <p:ext uri="{BB962C8B-B14F-4D97-AF65-F5344CB8AC3E}">
        <p14:creationId xmlns:p14="http://schemas.microsoft.com/office/powerpoint/2010/main" val="1317110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2DAE9CF-A21A-4851-AF35-738FAC747C7E}" type="datetimeFigureOut">
              <a:rPr lang="it-IT" smtClean="0"/>
              <a:t>25/03/2026</a:t>
            </a:fld>
            <a:endParaRPr lang="it-IT"/>
          </a:p>
        </p:txBody>
      </p:sp>
      <p:sp>
        <p:nvSpPr>
          <p:cNvPr id="3" name="Footer Placeholder 2"/>
          <p:cNvSpPr>
            <a:spLocks noGrp="1"/>
          </p:cNvSpPr>
          <p:nvPr>
            <p:ph type="ftr" sz="quarter" idx="11"/>
          </p:nvPr>
        </p:nvSpPr>
        <p:spPr>
          <a:xfrm>
            <a:off x="804672" y="6227064"/>
            <a:ext cx="10588752" cy="320040"/>
          </a:xfrm>
        </p:spPr>
        <p:txBody>
          <a:bodyPr/>
          <a:lstStyle/>
          <a:p>
            <a:endParaRPr lang="it-IT"/>
          </a:p>
        </p:txBody>
      </p:sp>
      <p:sp>
        <p:nvSpPr>
          <p:cNvPr id="4" name="Slide Number Placeholder 3"/>
          <p:cNvSpPr>
            <a:spLocks noGrp="1"/>
          </p:cNvSpPr>
          <p:nvPr>
            <p:ph type="sldNum" sz="quarter" idx="12"/>
          </p:nvPr>
        </p:nvSpPr>
        <p:spPr>
          <a:xfrm>
            <a:off x="10469880" y="320040"/>
            <a:ext cx="914400" cy="320040"/>
          </a:xfrm>
        </p:spPr>
        <p:txBody>
          <a:bodyPr/>
          <a:lstStyle/>
          <a:p>
            <a:fld id="{9B0CE799-39BD-488C-BB11-3BD6CF961E8B}" type="slidenum">
              <a:rPr lang="it-IT" smtClean="0"/>
              <a:t>‹N›</a:t>
            </a:fld>
            <a:endParaRPr lang="it-IT"/>
          </a:p>
        </p:txBody>
      </p:sp>
    </p:spTree>
    <p:extLst>
      <p:ext uri="{BB962C8B-B14F-4D97-AF65-F5344CB8AC3E}">
        <p14:creationId xmlns:p14="http://schemas.microsoft.com/office/powerpoint/2010/main" val="440954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2DAE9CF-A21A-4851-AF35-738FAC747C7E}" type="datetimeFigureOut">
              <a:rPr lang="it-IT" smtClean="0"/>
              <a:t>25/03/2026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B0CE799-39BD-488C-BB11-3BD6CF961E8B}" type="slidenum">
              <a:rPr lang="it-IT" smtClean="0"/>
              <a:t>‹N›</a:t>
            </a:fld>
            <a:endParaRPr lang="it-IT"/>
          </a:p>
        </p:txBody>
      </p:sp>
    </p:spTree>
    <p:extLst>
      <p:ext uri="{BB962C8B-B14F-4D97-AF65-F5344CB8AC3E}">
        <p14:creationId xmlns:p14="http://schemas.microsoft.com/office/powerpoint/2010/main" val="1161838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804672" y="320040"/>
            <a:ext cx="3657600" cy="320040"/>
          </a:xfrm>
        </p:spPr>
        <p:txBody>
          <a:bodyPr/>
          <a:lstStyle/>
          <a:p>
            <a:fld id="{42DAE9CF-A21A-4851-AF35-738FAC747C7E}" type="datetimeFigureOut">
              <a:rPr lang="it-IT" smtClean="0"/>
              <a:t>25/03/2026</a:t>
            </a:fld>
            <a:endParaRPr lang="it-IT"/>
          </a:p>
        </p:txBody>
      </p:sp>
      <p:sp>
        <p:nvSpPr>
          <p:cNvPr id="6" name="Footer Placeholder 5"/>
          <p:cNvSpPr>
            <a:spLocks noGrp="1"/>
          </p:cNvSpPr>
          <p:nvPr>
            <p:ph type="ftr" sz="quarter" idx="11"/>
          </p:nvPr>
        </p:nvSpPr>
        <p:spPr>
          <a:xfrm>
            <a:off x="804672" y="6227064"/>
            <a:ext cx="5942203" cy="320040"/>
          </a:xfrm>
        </p:spPr>
        <p:txBody>
          <a:bodyPr/>
          <a:lstStyle/>
          <a:p>
            <a:endParaRPr lang="it-IT"/>
          </a:p>
        </p:txBody>
      </p:sp>
      <p:sp>
        <p:nvSpPr>
          <p:cNvPr id="7" name="Slide Number Placeholder 6"/>
          <p:cNvSpPr>
            <a:spLocks noGrp="1"/>
          </p:cNvSpPr>
          <p:nvPr>
            <p:ph type="sldNum" sz="quarter" idx="12"/>
          </p:nvPr>
        </p:nvSpPr>
        <p:spPr>
          <a:xfrm>
            <a:off x="5828377" y="320040"/>
            <a:ext cx="914400" cy="320040"/>
          </a:xfrm>
        </p:spPr>
        <p:txBody>
          <a:bodyPr/>
          <a:lstStyle/>
          <a:p>
            <a:fld id="{9B0CE799-39BD-488C-BB11-3BD6CF961E8B}" type="slidenum">
              <a:rPr lang="it-IT" smtClean="0"/>
              <a:t>‹N›</a:t>
            </a:fld>
            <a:endParaRPr lang="it-IT"/>
          </a:p>
        </p:txBody>
      </p:sp>
    </p:spTree>
    <p:extLst>
      <p:ext uri="{BB962C8B-B14F-4D97-AF65-F5344CB8AC3E}">
        <p14:creationId xmlns:p14="http://schemas.microsoft.com/office/powerpoint/2010/main" val="3584400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2DAE9CF-A21A-4851-AF35-738FAC747C7E}" type="datetimeFigureOut">
              <a:rPr lang="it-IT" smtClean="0"/>
              <a:t>25/03/2026</a:t>
            </a:fld>
            <a:endParaRPr lang="it-IT"/>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9B0CE799-39BD-488C-BB11-3BD6CF961E8B}" type="slidenum">
              <a:rPr lang="it-IT" smtClean="0"/>
              <a:t>‹N›</a:t>
            </a:fld>
            <a:endParaRPr lang="it-IT"/>
          </a:p>
        </p:txBody>
      </p:sp>
    </p:spTree>
    <p:extLst>
      <p:ext uri="{BB962C8B-B14F-4D97-AF65-F5344CB8AC3E}">
        <p14:creationId xmlns:p14="http://schemas.microsoft.com/office/powerpoint/2010/main" val="159742517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TZsAQKncuz0" TargetMode="External"/><Relationship Id="rId2" Type="http://schemas.openxmlformats.org/officeDocument/2006/relationships/hyperlink" Target="https://vimeo.com/146102023" TargetMode="External"/><Relationship Id="rId1" Type="http://schemas.openxmlformats.org/officeDocument/2006/relationships/slideLayout" Target="../slideLayouts/slideLayout2.xml"/><Relationship Id="rId5" Type="http://schemas.openxmlformats.org/officeDocument/2006/relationships/hyperlink" Target="https://vimeo.com/689280464?fl=pl&amp;fe=cm" TargetMode="External"/><Relationship Id="rId4" Type="http://schemas.openxmlformats.org/officeDocument/2006/relationships/hyperlink" Target="https://www.cambridgeinternational.org/languages/italian/programmes-qualifications-new/cambridge-secondary-1/"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google.com/search?q=sketchbook&amp;sca_esv=d5b743858feb4559&amp;sxsrf=ANbL-n4LpwOhwiKkIbA5hMSZStLSKxrZsQ%3A1773136967598&amp;source=hp&amp;ei=R-yvab7qIeCO9u8P8ImC6A0&amp;iflsig=AFdpzrgAAAAAaa_6V2MMZf278YRDvvCYHxmdCwkpNTlw&amp;ved=2ahUKEwiC4qz_iZWTAxW7gf0HHaT_ERMQgK4QegQIARAD&amp;uact=5&amp;oq=in+cosa+consiste+il+programma+arts+di+cambridge+international+lower+secondary+&amp;gs_lp=Egdnd3Mtd2l6Ik5pbiBjb3NhIGNvbnNpc3RlIGlsIHByb2dyYW1tYSBhcnRzIGRpIGNhbWJyaWRnZSBpbnRlcm5hdGlvbmFsIGxvd2VyIHNlY29uZGFyeSBIgmBQAFjFXnABeACQAQGYAdABoAGNN6oBBzI4LjM2LjG4AQPIAQD4AQGYAj2gAuIzwgIKECMYgAQYJxiKBcICBBAjGCfCAgsQABiABBixAxiDAcICCxAuGIAEGLEDGIMBwgIOEC4YgAQYsQMYgwEYigXCAgsQLhiABBjRAxjHAcICCBAuGIAEGLEDwgIKECMY8AUYJxjJAsICChAAGIAEGBQYhwLCAg4QABiABBixAxiDARiKBcICCBAAGIAEGLEDwgIFEAAYgATCAgcQABiABBgKwgIIEAAYgAQYogTCAgYQABgWGB7CAggQABiiBBiJBcICBRAAGO8FwgIFECEYoAHCAgUQIRifBcICBBAhGBXCAgcQIRigARgKmAMAkgcFMjEuNDCgB6yOA7IHBTIwLjQwuAfgM8IHCDguNDQuNy4yyAeIAYAIAA&amp;sclient=gws-wiz&amp;mstk=AUtExfAVB1B3i_Be1BJQQE1Tg8sPb660srxaj5gj2zlv75PSOBNc_V4Y4I1Y0IVQehKVuknGUdnZslwdEk8sIAenTyvU1eXx6a20u3Qd8LQiAeMrpJRANGl32vcJU7vDTZzzDJw7z1O5XjH6EVF3QQt6gLLF97j7ZT9Vtr7frE0pETlCUsE&amp;csui=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D270F9-65D4-4F5A-B30E-C01E8D642CB2}"/>
              </a:ext>
            </a:extLst>
          </p:cNvPr>
          <p:cNvSpPr>
            <a:spLocks noGrp="1"/>
          </p:cNvSpPr>
          <p:nvPr>
            <p:ph type="ctrTitle"/>
          </p:nvPr>
        </p:nvSpPr>
        <p:spPr/>
        <p:txBody>
          <a:bodyPr>
            <a:normAutofit fontScale="90000"/>
          </a:bodyPr>
          <a:lstStyle/>
          <a:p>
            <a:r>
              <a:rPr lang="it-IT" dirty="0"/>
              <a:t>IC 1 D’acquisto Leone</a:t>
            </a:r>
            <a:br>
              <a:rPr lang="it-IT" dirty="0"/>
            </a:br>
            <a:r>
              <a:rPr lang="it-IT" dirty="0"/>
              <a:t>Cambridge International Pathway </a:t>
            </a:r>
          </a:p>
        </p:txBody>
      </p:sp>
      <p:sp>
        <p:nvSpPr>
          <p:cNvPr id="3" name="Sottotitolo 2">
            <a:extLst>
              <a:ext uri="{FF2B5EF4-FFF2-40B4-BE49-F238E27FC236}">
                <a16:creationId xmlns:a16="http://schemas.microsoft.com/office/drawing/2014/main" id="{F1396258-9BF6-E443-F07C-244AC553C37F}"/>
              </a:ext>
            </a:extLst>
          </p:cNvPr>
          <p:cNvSpPr>
            <a:spLocks noGrp="1"/>
          </p:cNvSpPr>
          <p:nvPr>
            <p:ph type="subTitle" idx="1"/>
          </p:nvPr>
        </p:nvSpPr>
        <p:spPr/>
        <p:txBody>
          <a:bodyPr>
            <a:normAutofit fontScale="55000" lnSpcReduction="20000"/>
          </a:bodyPr>
          <a:lstStyle/>
          <a:p>
            <a:r>
              <a:rPr lang="it-IT" sz="2900" dirty="0"/>
              <a:t>Lower </a:t>
            </a:r>
            <a:r>
              <a:rPr lang="it-IT" sz="2900" dirty="0" err="1"/>
              <a:t>Secondary</a:t>
            </a:r>
            <a:br>
              <a:rPr lang="it-IT" sz="2900" dirty="0"/>
            </a:br>
            <a:r>
              <a:rPr lang="it-IT" sz="2900" dirty="0" err="1"/>
              <a:t>September</a:t>
            </a:r>
            <a:r>
              <a:rPr lang="it-IT" sz="2900" dirty="0"/>
              <a:t> 2026 </a:t>
            </a:r>
          </a:p>
          <a:p>
            <a:endParaRPr lang="it-IT" dirty="0"/>
          </a:p>
          <a:p>
            <a:pPr algn="l"/>
            <a:r>
              <a:rPr lang="it-IT" sz="2200" dirty="0"/>
              <a:t>DIRIGENTE SCOLASTICO                                                                                             DOCENTE</a:t>
            </a:r>
          </a:p>
          <a:p>
            <a:pPr algn="l"/>
            <a:r>
              <a:rPr lang="it-IT" sz="2200" dirty="0"/>
              <a:t>Prof.ssa Tiziana Rubinacci                                                                                             Prof.ssa Sara Romano</a:t>
            </a:r>
          </a:p>
        </p:txBody>
      </p:sp>
    </p:spTree>
    <p:extLst>
      <p:ext uri="{BB962C8B-B14F-4D97-AF65-F5344CB8AC3E}">
        <p14:creationId xmlns:p14="http://schemas.microsoft.com/office/powerpoint/2010/main" val="2757655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AAB86D82-F8F3-8032-044A-F59AE41F36AB}"/>
              </a:ext>
            </a:extLst>
          </p:cNvPr>
          <p:cNvPicPr>
            <a:picLocks noChangeAspect="1"/>
          </p:cNvPicPr>
          <p:nvPr/>
        </p:nvPicPr>
        <p:blipFill>
          <a:blip r:embed="rId2"/>
          <a:stretch>
            <a:fillRect/>
          </a:stretch>
        </p:blipFill>
        <p:spPr>
          <a:xfrm>
            <a:off x="6661147" y="430270"/>
            <a:ext cx="5273497" cy="5997460"/>
          </a:xfrm>
          <a:prstGeom prst="rect">
            <a:avLst/>
          </a:prstGeom>
          <a:ln>
            <a:solidFill>
              <a:schemeClr val="tx1"/>
            </a:solidFill>
          </a:ln>
        </p:spPr>
      </p:pic>
      <p:pic>
        <p:nvPicPr>
          <p:cNvPr id="5" name="Immagine 4">
            <a:extLst>
              <a:ext uri="{FF2B5EF4-FFF2-40B4-BE49-F238E27FC236}">
                <a16:creationId xmlns:a16="http://schemas.microsoft.com/office/drawing/2014/main" id="{92AED73F-1524-A9CD-4DFD-CE9377035251}"/>
              </a:ext>
            </a:extLst>
          </p:cNvPr>
          <p:cNvPicPr>
            <a:picLocks noChangeAspect="1"/>
          </p:cNvPicPr>
          <p:nvPr/>
        </p:nvPicPr>
        <p:blipFill>
          <a:blip r:embed="rId3"/>
          <a:stretch>
            <a:fillRect/>
          </a:stretch>
        </p:blipFill>
        <p:spPr>
          <a:xfrm>
            <a:off x="147079" y="587903"/>
            <a:ext cx="6348166" cy="5449103"/>
          </a:xfrm>
          <a:prstGeom prst="rect">
            <a:avLst/>
          </a:prstGeom>
          <a:ln>
            <a:solidFill>
              <a:schemeClr val="tx1"/>
            </a:solidFill>
          </a:ln>
        </p:spPr>
      </p:pic>
    </p:spTree>
    <p:extLst>
      <p:ext uri="{BB962C8B-B14F-4D97-AF65-F5344CB8AC3E}">
        <p14:creationId xmlns:p14="http://schemas.microsoft.com/office/powerpoint/2010/main" val="516525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9F40EA-437D-788F-3F26-59305F5264B9}"/>
              </a:ext>
            </a:extLst>
          </p:cNvPr>
          <p:cNvSpPr>
            <a:spLocks noGrp="1"/>
          </p:cNvSpPr>
          <p:nvPr>
            <p:ph type="title"/>
          </p:nvPr>
        </p:nvSpPr>
        <p:spPr/>
        <p:txBody>
          <a:bodyPr/>
          <a:lstStyle/>
          <a:p>
            <a:r>
              <a:rPr lang="it-IT" dirty="0"/>
              <a:t>Link utili </a:t>
            </a:r>
          </a:p>
        </p:txBody>
      </p:sp>
      <p:sp>
        <p:nvSpPr>
          <p:cNvPr id="3" name="Segnaposto contenuto 2">
            <a:extLst>
              <a:ext uri="{FF2B5EF4-FFF2-40B4-BE49-F238E27FC236}">
                <a16:creationId xmlns:a16="http://schemas.microsoft.com/office/drawing/2014/main" id="{BE78EED0-1B6B-0290-8046-078A0736C8FD}"/>
              </a:ext>
            </a:extLst>
          </p:cNvPr>
          <p:cNvSpPr>
            <a:spLocks noGrp="1"/>
          </p:cNvSpPr>
          <p:nvPr>
            <p:ph idx="1"/>
          </p:nvPr>
        </p:nvSpPr>
        <p:spPr/>
        <p:txBody>
          <a:bodyPr/>
          <a:lstStyle/>
          <a:p>
            <a:r>
              <a:rPr lang="en-US" dirty="0">
                <a:hlinkClick r:id="rId2"/>
              </a:rPr>
              <a:t>Welcome to Cambridge | Videos &amp; Movies on Vimeo</a:t>
            </a:r>
            <a:r>
              <a:rPr lang="en-US" dirty="0"/>
              <a:t> </a:t>
            </a:r>
          </a:p>
          <a:p>
            <a:r>
              <a:rPr lang="it-IT" dirty="0">
                <a:hlinkClick r:id="rId3"/>
              </a:rPr>
              <a:t>https://www.youtube.com/watch?v=TZsAQKncuz0</a:t>
            </a:r>
            <a:r>
              <a:rPr lang="it-IT" dirty="0"/>
              <a:t> </a:t>
            </a:r>
          </a:p>
          <a:p>
            <a:r>
              <a:rPr lang="it-IT" dirty="0">
                <a:hlinkClick r:id="rId4"/>
              </a:rPr>
              <a:t>https://www.cambridgeinternational.org/languages/italian/programmes-qualifications-new/cambridge-secondary-1/</a:t>
            </a:r>
            <a:endParaRPr lang="it-IT" dirty="0"/>
          </a:p>
          <a:p>
            <a:r>
              <a:rPr lang="it-IT" dirty="0">
                <a:hlinkClick r:id="rId5"/>
              </a:rPr>
              <a:t>https://vimeo.com/689280464?fl=pl&amp;fe=cm</a:t>
            </a:r>
            <a:r>
              <a:rPr lang="it-IT" dirty="0"/>
              <a:t> </a:t>
            </a:r>
          </a:p>
          <a:p>
            <a:endParaRPr lang="it-IT" dirty="0"/>
          </a:p>
        </p:txBody>
      </p:sp>
    </p:spTree>
    <p:extLst>
      <p:ext uri="{BB962C8B-B14F-4D97-AF65-F5344CB8AC3E}">
        <p14:creationId xmlns:p14="http://schemas.microsoft.com/office/powerpoint/2010/main" val="850395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E49926-2FE9-DD7F-A7B2-20CD5F0D8172}"/>
              </a:ext>
            </a:extLst>
          </p:cNvPr>
          <p:cNvSpPr>
            <a:spLocks noGrp="1"/>
          </p:cNvSpPr>
          <p:nvPr>
            <p:ph type="title"/>
          </p:nvPr>
        </p:nvSpPr>
        <p:spPr/>
        <p:txBody>
          <a:bodyPr/>
          <a:lstStyle/>
          <a:p>
            <a:r>
              <a:rPr lang="it-IT" dirty="0"/>
              <a:t>WHAT’S NEXT</a:t>
            </a:r>
          </a:p>
        </p:txBody>
      </p:sp>
      <p:sp>
        <p:nvSpPr>
          <p:cNvPr id="3" name="Segnaposto contenuto 2">
            <a:extLst>
              <a:ext uri="{FF2B5EF4-FFF2-40B4-BE49-F238E27FC236}">
                <a16:creationId xmlns:a16="http://schemas.microsoft.com/office/drawing/2014/main" id="{C404C945-E3FA-64A5-DDDD-FF54DC1D7122}"/>
              </a:ext>
            </a:extLst>
          </p:cNvPr>
          <p:cNvSpPr>
            <a:spLocks noGrp="1"/>
          </p:cNvSpPr>
          <p:nvPr>
            <p:ph sz="half" idx="1"/>
          </p:nvPr>
        </p:nvSpPr>
        <p:spPr>
          <a:xfrm>
            <a:off x="5140543" y="1376517"/>
            <a:ext cx="6726991" cy="4021394"/>
          </a:xfrm>
        </p:spPr>
        <p:txBody>
          <a:bodyPr>
            <a:normAutofit/>
          </a:bodyPr>
          <a:lstStyle/>
          <a:p>
            <a:r>
              <a:rPr lang="it-IT" sz="2000" dirty="0"/>
              <a:t>Consegna e restituzione modulo di preadesione </a:t>
            </a:r>
          </a:p>
          <a:p>
            <a:r>
              <a:rPr lang="it-IT" sz="2000" dirty="0"/>
              <a:t>Comunicazione e pagamento della quota di iscrizione </a:t>
            </a:r>
          </a:p>
          <a:p>
            <a:r>
              <a:rPr lang="it-IT" sz="2000" dirty="0"/>
              <a:t>A processo di accreditamento concluso verranno fornite indicazioni su: esito, libri di testo, costo definitivo, eventuale graduatoria e rimborso della quota di iscrizione</a:t>
            </a:r>
          </a:p>
          <a:p>
            <a:pPr marL="0" indent="0">
              <a:buNone/>
            </a:pPr>
            <a:endParaRPr lang="it-IT" sz="2000" dirty="0"/>
          </a:p>
        </p:txBody>
      </p:sp>
    </p:spTree>
    <p:extLst>
      <p:ext uri="{BB962C8B-B14F-4D97-AF65-F5344CB8AC3E}">
        <p14:creationId xmlns:p14="http://schemas.microsoft.com/office/powerpoint/2010/main" val="3072536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A394A1-9554-D377-0398-F3BE87BCB57A}"/>
              </a:ext>
            </a:extLst>
          </p:cNvPr>
          <p:cNvSpPr>
            <a:spLocks noGrp="1"/>
          </p:cNvSpPr>
          <p:nvPr>
            <p:ph type="title"/>
          </p:nvPr>
        </p:nvSpPr>
        <p:spPr/>
        <p:txBody>
          <a:bodyPr/>
          <a:lstStyle/>
          <a:p>
            <a:r>
              <a:rPr lang="it-IT" dirty="0" err="1"/>
              <a:t>Any</a:t>
            </a:r>
            <a:r>
              <a:rPr lang="it-IT" dirty="0"/>
              <a:t> </a:t>
            </a:r>
            <a:r>
              <a:rPr lang="it-IT" dirty="0" err="1"/>
              <a:t>questions</a:t>
            </a:r>
            <a:r>
              <a:rPr lang="it-IT" dirty="0"/>
              <a:t>?</a:t>
            </a:r>
          </a:p>
        </p:txBody>
      </p:sp>
      <p:sp>
        <p:nvSpPr>
          <p:cNvPr id="3" name="Segnaposto testo 2">
            <a:extLst>
              <a:ext uri="{FF2B5EF4-FFF2-40B4-BE49-F238E27FC236}">
                <a16:creationId xmlns:a16="http://schemas.microsoft.com/office/drawing/2014/main" id="{3039A085-61D2-3452-8493-13A9BC2E3060}"/>
              </a:ext>
            </a:extLst>
          </p:cNvPr>
          <p:cNvSpPr>
            <a:spLocks noGrp="1"/>
          </p:cNvSpPr>
          <p:nvPr>
            <p:ph type="body" idx="1"/>
          </p:nvPr>
        </p:nvSpPr>
        <p:spPr/>
        <p:txBody>
          <a:bodyPr/>
          <a:lstStyle/>
          <a:p>
            <a:endParaRPr lang="it-IT"/>
          </a:p>
        </p:txBody>
      </p:sp>
    </p:spTree>
    <p:extLst>
      <p:ext uri="{BB962C8B-B14F-4D97-AF65-F5344CB8AC3E}">
        <p14:creationId xmlns:p14="http://schemas.microsoft.com/office/powerpoint/2010/main" val="2249380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C753AA-6D4D-D3B3-4DF7-68548ABF5A34}"/>
              </a:ext>
            </a:extLst>
          </p:cNvPr>
          <p:cNvSpPr>
            <a:spLocks noGrp="1"/>
          </p:cNvSpPr>
          <p:nvPr>
            <p:ph type="title"/>
          </p:nvPr>
        </p:nvSpPr>
        <p:spPr/>
        <p:txBody>
          <a:bodyPr/>
          <a:lstStyle/>
          <a:p>
            <a:r>
              <a:rPr lang="it-IT" sz="3200" dirty="0"/>
              <a:t>ACCREDITAMENTO</a:t>
            </a:r>
            <a:br>
              <a:rPr lang="it-IT" sz="3200" dirty="0"/>
            </a:br>
            <a:r>
              <a:rPr lang="it-IT" sz="3200" dirty="0"/>
              <a:t>CAMBRIDGE PATHWAY</a:t>
            </a:r>
            <a:endParaRPr lang="it-IT" dirty="0"/>
          </a:p>
        </p:txBody>
      </p:sp>
      <p:sp>
        <p:nvSpPr>
          <p:cNvPr id="3" name="Segnaposto contenuto 2">
            <a:extLst>
              <a:ext uri="{FF2B5EF4-FFF2-40B4-BE49-F238E27FC236}">
                <a16:creationId xmlns:a16="http://schemas.microsoft.com/office/drawing/2014/main" id="{94F0D101-74EC-5448-6E77-5A9B5DFAC504}"/>
              </a:ext>
            </a:extLst>
          </p:cNvPr>
          <p:cNvSpPr>
            <a:spLocks noGrp="1"/>
          </p:cNvSpPr>
          <p:nvPr>
            <p:ph idx="1"/>
          </p:nvPr>
        </p:nvSpPr>
        <p:spPr>
          <a:xfrm>
            <a:off x="4995614" y="671650"/>
            <a:ext cx="6350811" cy="1284969"/>
          </a:xfrm>
        </p:spPr>
        <p:txBody>
          <a:bodyPr>
            <a:normAutofit fontScale="40000" lnSpcReduction="20000"/>
          </a:bodyPr>
          <a:lstStyle/>
          <a:p>
            <a:pPr marL="0" indent="0">
              <a:buNone/>
            </a:pPr>
            <a:r>
              <a:rPr lang="it-IT" sz="4200" dirty="0"/>
              <a:t>Prosegue il percorso di accreditamento dell’IC1 D’acquisto Leone al </a:t>
            </a:r>
            <a:r>
              <a:rPr lang="it-IT" sz="4500" dirty="0"/>
              <a:t>percorso</a:t>
            </a:r>
            <a:r>
              <a:rPr lang="it-IT" sz="4200" dirty="0"/>
              <a:t> Cambridge International.</a:t>
            </a:r>
            <a:br>
              <a:rPr lang="it-IT" dirty="0"/>
            </a:br>
            <a:br>
              <a:rPr lang="it-IT" dirty="0"/>
            </a:br>
            <a:r>
              <a:rPr lang="it-IT" dirty="0"/>
              <a:t> </a:t>
            </a:r>
          </a:p>
        </p:txBody>
      </p:sp>
      <p:sp>
        <p:nvSpPr>
          <p:cNvPr id="7" name="CasellaDiTesto 6">
            <a:extLst>
              <a:ext uri="{FF2B5EF4-FFF2-40B4-BE49-F238E27FC236}">
                <a16:creationId xmlns:a16="http://schemas.microsoft.com/office/drawing/2014/main" id="{99AAE422-8CA8-742D-E3FA-C8BD9AD8CE68}"/>
              </a:ext>
            </a:extLst>
          </p:cNvPr>
          <p:cNvSpPr txBox="1"/>
          <p:nvPr/>
        </p:nvSpPr>
        <p:spPr>
          <a:xfrm>
            <a:off x="4995615" y="2661875"/>
            <a:ext cx="6097656" cy="3416320"/>
          </a:xfrm>
          <a:prstGeom prst="rect">
            <a:avLst/>
          </a:prstGeom>
          <a:noFill/>
        </p:spPr>
        <p:txBody>
          <a:bodyPr wrap="square">
            <a:spAutoFit/>
          </a:bodyPr>
          <a:lstStyle/>
          <a:p>
            <a:pPr algn="just"/>
            <a:r>
              <a:rPr lang="it-IT" b="1" dirty="0"/>
              <a:t>Il Cambridge Pathway </a:t>
            </a:r>
            <a:r>
              <a:rPr lang="it-IT" dirty="0"/>
              <a:t>è un percorso educativo internazionale sviluppato in tutto il mondo da </a:t>
            </a:r>
            <a:r>
              <a:rPr lang="it-IT" u="sng" dirty="0"/>
              <a:t>Cambridge International </a:t>
            </a:r>
            <a:r>
              <a:rPr lang="it-IT" u="sng" dirty="0" err="1"/>
              <a:t>Education</a:t>
            </a:r>
            <a:r>
              <a:rPr lang="it-IT" dirty="0"/>
              <a:t>, il dipartimento dell’Università di Cambridge che si occupa dell’implementazione dei percorsi di studio </a:t>
            </a:r>
            <a:r>
              <a:rPr lang="it-IT" dirty="0" err="1"/>
              <a:t>pre</a:t>
            </a:r>
            <a:r>
              <a:rPr lang="it-IT" dirty="0"/>
              <a:t>-universitari in tutto il mondo. </a:t>
            </a:r>
            <a:br>
              <a:rPr lang="it-IT" dirty="0"/>
            </a:br>
            <a:br>
              <a:rPr lang="it-IT" dirty="0"/>
            </a:br>
            <a:r>
              <a:rPr lang="it-IT" dirty="0"/>
              <a:t>È articolato in cinque fasi che coprono l’intero arco dell’istruzione scolastica, dai 3 ai 19 anni, seguendo il periodo che va dagli anni dell’asilo a quelli della scuola secondaria e </a:t>
            </a:r>
            <a:r>
              <a:rPr lang="it-IT" dirty="0" err="1"/>
              <a:t>pre</a:t>
            </a:r>
            <a:r>
              <a:rPr lang="it-IT" dirty="0"/>
              <a:t>-universitari. Ogni fase si basa sull’apprendimento acquisito nella fase precedente.</a:t>
            </a:r>
          </a:p>
        </p:txBody>
      </p:sp>
    </p:spTree>
    <p:extLst>
      <p:ext uri="{BB962C8B-B14F-4D97-AF65-F5344CB8AC3E}">
        <p14:creationId xmlns:p14="http://schemas.microsoft.com/office/powerpoint/2010/main" val="3978462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94366B-911A-F53C-8E89-B53FF2D4EE21}"/>
              </a:ext>
            </a:extLst>
          </p:cNvPr>
          <p:cNvSpPr>
            <a:spLocks noGrp="1"/>
          </p:cNvSpPr>
          <p:nvPr>
            <p:ph type="title"/>
          </p:nvPr>
        </p:nvSpPr>
        <p:spPr/>
        <p:txBody>
          <a:bodyPr>
            <a:normAutofit fontScale="90000"/>
          </a:bodyPr>
          <a:lstStyle/>
          <a:p>
            <a:r>
              <a:rPr lang="it-IT" dirty="0"/>
              <a:t>PERCORSO LOWER SECONDARY INTERNATIONAL</a:t>
            </a:r>
          </a:p>
        </p:txBody>
      </p:sp>
      <p:sp>
        <p:nvSpPr>
          <p:cNvPr id="3" name="Segnaposto contenuto 2">
            <a:extLst>
              <a:ext uri="{FF2B5EF4-FFF2-40B4-BE49-F238E27FC236}">
                <a16:creationId xmlns:a16="http://schemas.microsoft.com/office/drawing/2014/main" id="{AAEE13E3-B531-DEEA-7270-25221EE3C802}"/>
              </a:ext>
            </a:extLst>
          </p:cNvPr>
          <p:cNvSpPr>
            <a:spLocks noGrp="1"/>
          </p:cNvSpPr>
          <p:nvPr>
            <p:ph idx="1"/>
          </p:nvPr>
        </p:nvSpPr>
        <p:spPr/>
        <p:txBody>
          <a:bodyPr/>
          <a:lstStyle/>
          <a:p>
            <a:r>
              <a:rPr lang="it-IT" b="1" dirty="0"/>
              <a:t>Cambridge Lower </a:t>
            </a:r>
            <a:r>
              <a:rPr lang="it-IT" b="1" dirty="0" err="1"/>
              <a:t>Secondary</a:t>
            </a:r>
            <a:r>
              <a:rPr lang="it-IT" b="1" dirty="0"/>
              <a:t> School </a:t>
            </a:r>
            <a:r>
              <a:rPr lang="it-IT" dirty="0"/>
              <a:t>è un percorso educativo internazionale sviluppato da Cambridge International </a:t>
            </a:r>
            <a:r>
              <a:rPr lang="it-IT" dirty="0" err="1"/>
              <a:t>Education</a:t>
            </a:r>
            <a:r>
              <a:rPr lang="it-IT" u="sng" dirty="0"/>
              <a:t>, rivolto alle scuole medie che prevede l’insegnamento di alcune discipline in lingua Inglese </a:t>
            </a:r>
            <a:r>
              <a:rPr lang="it-IT" dirty="0"/>
              <a:t>(English </a:t>
            </a:r>
            <a:r>
              <a:rPr lang="it-IT" dirty="0" err="1"/>
              <a:t>as</a:t>
            </a:r>
            <a:r>
              <a:rPr lang="it-IT" dirty="0"/>
              <a:t> a Second Language, </a:t>
            </a:r>
            <a:r>
              <a:rPr lang="it-IT" dirty="0" err="1"/>
              <a:t>Mathematics</a:t>
            </a:r>
            <a:r>
              <a:rPr lang="it-IT" dirty="0"/>
              <a:t>, Science etc.), finalizzato a promuovere nei ragazzi una conoscenza soprattutto pratica e di concreta utilizzabilità della lingua straniera. </a:t>
            </a:r>
            <a:r>
              <a:rPr lang="it-IT" b="1" u="sng" dirty="0"/>
              <a:t>La lingua inglese non è solo oggetto di studio, ma mezzo di  studio</a:t>
            </a:r>
            <a:r>
              <a:rPr lang="it-IT" dirty="0"/>
              <a:t>. Ogni materia è pensata per stimolare un apprendimento attivo e creativo, attraverso approcci didattici sperimentali e innovativi.</a:t>
            </a:r>
          </a:p>
        </p:txBody>
      </p:sp>
    </p:spTree>
    <p:extLst>
      <p:ext uri="{BB962C8B-B14F-4D97-AF65-F5344CB8AC3E}">
        <p14:creationId xmlns:p14="http://schemas.microsoft.com/office/powerpoint/2010/main" val="91671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A40135-2CBE-1C5C-01DD-66C99D0AAE07}"/>
              </a:ext>
            </a:extLst>
          </p:cNvPr>
          <p:cNvSpPr>
            <a:spLocks noGrp="1"/>
          </p:cNvSpPr>
          <p:nvPr>
            <p:ph type="title"/>
          </p:nvPr>
        </p:nvSpPr>
        <p:spPr>
          <a:xfrm>
            <a:off x="889290" y="2408919"/>
            <a:ext cx="3498979" cy="2456442"/>
          </a:xfrm>
        </p:spPr>
        <p:txBody>
          <a:bodyPr/>
          <a:lstStyle/>
          <a:p>
            <a:r>
              <a:rPr lang="it-IT" dirty="0"/>
              <a:t>RETE DI SCUOLE</a:t>
            </a:r>
          </a:p>
        </p:txBody>
      </p:sp>
      <p:sp>
        <p:nvSpPr>
          <p:cNvPr id="3" name="Segnaposto contenuto 2">
            <a:extLst>
              <a:ext uri="{FF2B5EF4-FFF2-40B4-BE49-F238E27FC236}">
                <a16:creationId xmlns:a16="http://schemas.microsoft.com/office/drawing/2014/main" id="{FF9E9196-A1F5-6E60-0CD0-F98CF0382258}"/>
              </a:ext>
            </a:extLst>
          </p:cNvPr>
          <p:cNvSpPr>
            <a:spLocks noGrp="1"/>
          </p:cNvSpPr>
          <p:nvPr>
            <p:ph idx="1"/>
          </p:nvPr>
        </p:nvSpPr>
        <p:spPr>
          <a:xfrm>
            <a:off x="5101205" y="258081"/>
            <a:ext cx="6377859" cy="3088613"/>
          </a:xfrm>
        </p:spPr>
        <p:txBody>
          <a:bodyPr>
            <a:normAutofit fontScale="92500"/>
          </a:bodyPr>
          <a:lstStyle/>
          <a:p>
            <a:r>
              <a:rPr lang="it-IT" dirty="0"/>
              <a:t>Offriamo un programma innovativo, rappresentando una novità per il territorio</a:t>
            </a:r>
          </a:p>
          <a:p>
            <a:r>
              <a:rPr lang="it-IT" dirty="0"/>
              <a:t>I programmi Cambridge Lower </a:t>
            </a:r>
            <a:r>
              <a:rPr lang="it-IT" dirty="0" err="1"/>
              <a:t>Secondary</a:t>
            </a:r>
            <a:r>
              <a:rPr lang="it-IT" dirty="0"/>
              <a:t> School si inseriscono in un percorso (PATHWAY) che, attraverso la successiva frequentazione di Scuole Superiori Cambridge ( </a:t>
            </a:r>
            <a:r>
              <a:rPr lang="it-IT" b="1" dirty="0"/>
              <a:t>Liceo </a:t>
            </a:r>
            <a:r>
              <a:rPr lang="it-IT" b="1" dirty="0" err="1"/>
              <a:t>Imbriani</a:t>
            </a:r>
            <a:r>
              <a:rPr lang="it-IT" dirty="0" err="1"/>
              <a:t>,Vico</a:t>
            </a:r>
            <a:r>
              <a:rPr lang="it-IT" dirty="0"/>
              <a:t>, Sannazaro etc.), costituisce il sistema di apprendimento internazionale più conosciuto al mondo per i ragazzi dai 10 ai 19 anni, riconosciuto dalle università e dalle aziende a livello internazionale. </a:t>
            </a:r>
          </a:p>
        </p:txBody>
      </p:sp>
      <p:pic>
        <p:nvPicPr>
          <p:cNvPr id="5" name="Immagine 4">
            <a:extLst>
              <a:ext uri="{FF2B5EF4-FFF2-40B4-BE49-F238E27FC236}">
                <a16:creationId xmlns:a16="http://schemas.microsoft.com/office/drawing/2014/main" id="{06191D60-4571-A13C-2A62-0495238CCCD2}"/>
              </a:ext>
            </a:extLst>
          </p:cNvPr>
          <p:cNvPicPr>
            <a:picLocks noChangeAspect="1"/>
          </p:cNvPicPr>
          <p:nvPr/>
        </p:nvPicPr>
        <p:blipFill>
          <a:blip r:embed="rId2"/>
          <a:stretch>
            <a:fillRect/>
          </a:stretch>
        </p:blipFill>
        <p:spPr>
          <a:xfrm>
            <a:off x="4545586" y="3277868"/>
            <a:ext cx="7646414" cy="2826774"/>
          </a:xfrm>
          <a:prstGeom prst="rect">
            <a:avLst/>
          </a:prstGeom>
        </p:spPr>
      </p:pic>
    </p:spTree>
    <p:extLst>
      <p:ext uri="{BB962C8B-B14F-4D97-AF65-F5344CB8AC3E}">
        <p14:creationId xmlns:p14="http://schemas.microsoft.com/office/powerpoint/2010/main" val="1799250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098F75-7211-3A36-2F0B-CB3F40FAB867}"/>
              </a:ext>
            </a:extLst>
          </p:cNvPr>
          <p:cNvSpPr>
            <a:spLocks noGrp="1"/>
          </p:cNvSpPr>
          <p:nvPr>
            <p:ph type="title"/>
          </p:nvPr>
        </p:nvSpPr>
        <p:spPr/>
        <p:txBody>
          <a:bodyPr/>
          <a:lstStyle/>
          <a:p>
            <a:r>
              <a:rPr lang="it-IT" dirty="0"/>
              <a:t>MATERIE </a:t>
            </a:r>
          </a:p>
        </p:txBody>
      </p:sp>
      <p:sp>
        <p:nvSpPr>
          <p:cNvPr id="3" name="Segnaposto contenuto 2">
            <a:extLst>
              <a:ext uri="{FF2B5EF4-FFF2-40B4-BE49-F238E27FC236}">
                <a16:creationId xmlns:a16="http://schemas.microsoft.com/office/drawing/2014/main" id="{24490FFE-7A45-14AD-F841-9CF536E7B609}"/>
              </a:ext>
            </a:extLst>
          </p:cNvPr>
          <p:cNvSpPr>
            <a:spLocks noGrp="1"/>
          </p:cNvSpPr>
          <p:nvPr>
            <p:ph idx="1"/>
          </p:nvPr>
        </p:nvSpPr>
        <p:spPr/>
        <p:txBody>
          <a:bodyPr/>
          <a:lstStyle/>
          <a:p>
            <a:r>
              <a:rPr lang="it-IT" dirty="0"/>
              <a:t>1) </a:t>
            </a:r>
            <a:r>
              <a:rPr lang="it-IT" b="1" dirty="0"/>
              <a:t>Art and Design. </a:t>
            </a:r>
            <a:r>
              <a:rPr lang="it-IT" dirty="0"/>
              <a:t>Sviluppa la creatività e il pensiero critico attraverso l'esplorazione pratica di vari media, tecniche e processi. Programma flessibile che si concentra sulla realizzazione di </a:t>
            </a:r>
            <a:r>
              <a:rPr lang="it-IT" dirty="0" err="1">
                <a:hlinkClick r:id="rId2"/>
              </a:rPr>
              <a:t>sketchbook</a:t>
            </a:r>
            <a:r>
              <a:rPr lang="it-IT" dirty="0"/>
              <a:t>, sulla comprensione del contesto artistico e sullo sviluppo di un linguaggio visivo personale, valutando il processo creativo piuttosto che il solo prodotto. Didattica Attiva.</a:t>
            </a:r>
            <a:endParaRPr lang="it-IT" b="1" dirty="0"/>
          </a:p>
          <a:p>
            <a:r>
              <a:rPr lang="it-IT" dirty="0"/>
              <a:t>2) </a:t>
            </a:r>
            <a:r>
              <a:rPr lang="it-IT" b="1" dirty="0"/>
              <a:t>English </a:t>
            </a:r>
            <a:r>
              <a:rPr lang="it-IT" b="1" dirty="0" err="1"/>
              <a:t>as</a:t>
            </a:r>
            <a:r>
              <a:rPr lang="it-IT" b="1" dirty="0"/>
              <a:t> a Second Language. </a:t>
            </a:r>
            <a:r>
              <a:rPr lang="it-IT" dirty="0"/>
              <a:t>Questo curriculum propone un insieme di obiettivi di apprendimento progressivi per studenti che apprendono l’inglese come seconda lingua, basati sul Quadro Comune Europeo di Riferimento per la conoscenza delle lingue varato dal Consiglio d’Europa (CEFR). Il curriculum è strutturato in cinque sezioni: Reading, Writing, Use of English, </a:t>
            </a:r>
            <a:r>
              <a:rPr lang="it-IT" dirty="0" err="1"/>
              <a:t>Listening</a:t>
            </a:r>
            <a:r>
              <a:rPr lang="it-IT" dirty="0"/>
              <a:t> e </a:t>
            </a:r>
            <a:r>
              <a:rPr lang="it-IT" dirty="0" err="1"/>
              <a:t>Speaking</a:t>
            </a:r>
            <a:r>
              <a:rPr lang="it-IT" dirty="0"/>
              <a:t>. </a:t>
            </a:r>
          </a:p>
        </p:txBody>
      </p:sp>
    </p:spTree>
    <p:extLst>
      <p:ext uri="{BB962C8B-B14F-4D97-AF65-F5344CB8AC3E}">
        <p14:creationId xmlns:p14="http://schemas.microsoft.com/office/powerpoint/2010/main" val="3542564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EE18F154-BF68-F028-F880-625C9164FE90}"/>
              </a:ext>
            </a:extLst>
          </p:cNvPr>
          <p:cNvPicPr>
            <a:picLocks noChangeAspect="1"/>
          </p:cNvPicPr>
          <p:nvPr/>
        </p:nvPicPr>
        <p:blipFill>
          <a:blip r:embed="rId2"/>
          <a:stretch>
            <a:fillRect/>
          </a:stretch>
        </p:blipFill>
        <p:spPr>
          <a:xfrm>
            <a:off x="1253070" y="133064"/>
            <a:ext cx="9685859" cy="6591871"/>
          </a:xfrm>
          <a:prstGeom prst="rect">
            <a:avLst/>
          </a:prstGeom>
        </p:spPr>
      </p:pic>
    </p:spTree>
    <p:extLst>
      <p:ext uri="{BB962C8B-B14F-4D97-AF65-F5344CB8AC3E}">
        <p14:creationId xmlns:p14="http://schemas.microsoft.com/office/powerpoint/2010/main" val="808252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66FFD2-FF1A-2431-276F-CB14B36CD0D6}"/>
              </a:ext>
            </a:extLst>
          </p:cNvPr>
          <p:cNvSpPr>
            <a:spLocks noGrp="1"/>
          </p:cNvSpPr>
          <p:nvPr>
            <p:ph type="title"/>
          </p:nvPr>
        </p:nvSpPr>
        <p:spPr/>
        <p:txBody>
          <a:bodyPr/>
          <a:lstStyle/>
          <a:p>
            <a:r>
              <a:rPr lang="it-IT" dirty="0"/>
              <a:t>VALUTAZIONE</a:t>
            </a:r>
          </a:p>
        </p:txBody>
      </p:sp>
      <p:sp>
        <p:nvSpPr>
          <p:cNvPr id="3" name="Segnaposto contenuto 2">
            <a:extLst>
              <a:ext uri="{FF2B5EF4-FFF2-40B4-BE49-F238E27FC236}">
                <a16:creationId xmlns:a16="http://schemas.microsoft.com/office/drawing/2014/main" id="{4A50F6BD-2CCF-0DD5-EE6B-62449023688E}"/>
              </a:ext>
            </a:extLst>
          </p:cNvPr>
          <p:cNvSpPr>
            <a:spLocks noGrp="1"/>
          </p:cNvSpPr>
          <p:nvPr>
            <p:ph idx="1"/>
          </p:nvPr>
        </p:nvSpPr>
        <p:spPr>
          <a:xfrm>
            <a:off x="5118448" y="803185"/>
            <a:ext cx="6532778" cy="5332143"/>
          </a:xfrm>
        </p:spPr>
        <p:txBody>
          <a:bodyPr>
            <a:normAutofit fontScale="70000" lnSpcReduction="20000"/>
          </a:bodyPr>
          <a:lstStyle/>
          <a:p>
            <a:r>
              <a:rPr lang="it-IT" sz="2200" dirty="0"/>
              <a:t>La valutazione del Cambridge Lower </a:t>
            </a:r>
            <a:r>
              <a:rPr lang="it-IT" sz="2200" dirty="0" err="1"/>
              <a:t>Secondary</a:t>
            </a:r>
            <a:r>
              <a:rPr lang="it-IT" sz="2200" dirty="0"/>
              <a:t> si avvale di due tipi di  test che assicurano l'affidabilità del riscontro che ricevono. </a:t>
            </a:r>
          </a:p>
          <a:p>
            <a:pPr>
              <a:buFontTx/>
              <a:buChar char="-"/>
            </a:pPr>
            <a:r>
              <a:rPr lang="it-IT" sz="2200" b="1" dirty="0" err="1"/>
              <a:t>Progression</a:t>
            </a:r>
            <a:r>
              <a:rPr lang="it-IT" sz="2200" b="1" dirty="0"/>
              <a:t> </a:t>
            </a:r>
            <a:r>
              <a:rPr lang="it-IT" sz="2200" b="1" dirty="0" err="1"/>
              <a:t>Tests</a:t>
            </a:r>
            <a:r>
              <a:rPr lang="it-IT" sz="2200" b="1" dirty="0"/>
              <a:t> </a:t>
            </a:r>
            <a:r>
              <a:rPr lang="it-IT" sz="2200" dirty="0"/>
              <a:t>(valutati dalla scuola) </a:t>
            </a:r>
            <a:br>
              <a:rPr lang="it-IT" sz="2200" dirty="0"/>
            </a:br>
            <a:r>
              <a:rPr lang="it-IT" sz="2200" dirty="0"/>
              <a:t>forniscono una valida valutazione interna e annuale della conoscenza, delle capacità e della comprensione in English e Art</a:t>
            </a:r>
          </a:p>
          <a:p>
            <a:pPr>
              <a:buFontTx/>
              <a:buChar char="-"/>
            </a:pPr>
            <a:r>
              <a:rPr lang="it-IT" sz="2200" b="1" dirty="0"/>
              <a:t> </a:t>
            </a:r>
            <a:r>
              <a:rPr lang="it-IT" sz="2200" b="1" dirty="0" err="1"/>
              <a:t>Final</a:t>
            </a:r>
            <a:r>
              <a:rPr lang="it-IT" sz="2200" b="1" dirty="0"/>
              <a:t> checkpoint </a:t>
            </a:r>
            <a:r>
              <a:rPr lang="it-IT" sz="2200" dirty="0"/>
              <a:t>( valutato da esaminatori Cambridge) </a:t>
            </a:r>
            <a:br>
              <a:rPr lang="it-IT" sz="2200" dirty="0"/>
            </a:br>
            <a:r>
              <a:rPr lang="it-IT" sz="2200" dirty="0"/>
              <a:t>sono sostenuti alla fine del Cambridge Lower </a:t>
            </a:r>
            <a:r>
              <a:rPr lang="it-IT" sz="2200" dirty="0" err="1"/>
              <a:t>Secondary</a:t>
            </a:r>
            <a:r>
              <a:rPr lang="it-IT" sz="2200" dirty="0"/>
              <a:t>. Ogni studente riceve un attestato dei risultati conseguiti e un report diagnostico. (diploma, costo aggiuntivo)</a:t>
            </a:r>
            <a:br>
              <a:rPr lang="it-IT" sz="2200" dirty="0"/>
            </a:br>
            <a:endParaRPr lang="it-IT" sz="2200" dirty="0"/>
          </a:p>
          <a:p>
            <a:pPr marL="0" indent="0">
              <a:buNone/>
            </a:pPr>
            <a:r>
              <a:rPr lang="it-IT" sz="2200" u="sng" dirty="0"/>
              <a:t>NB</a:t>
            </a:r>
            <a:r>
              <a:rPr lang="it-IT" sz="2200" b="1" u="sng" dirty="0"/>
              <a:t>! Il </a:t>
            </a:r>
            <a:r>
              <a:rPr lang="it-IT" sz="2200" b="1" u="sng" dirty="0" err="1"/>
              <a:t>Final</a:t>
            </a:r>
            <a:r>
              <a:rPr lang="it-IT" sz="2200" b="1" u="sng" dirty="0"/>
              <a:t> Check point NON è una certificazione linguistica,</a:t>
            </a:r>
            <a:r>
              <a:rPr lang="it-IT" sz="2200" b="1" dirty="0"/>
              <a:t> </a:t>
            </a:r>
            <a:r>
              <a:rPr lang="it-IT" sz="2200" b="1" u="sng" dirty="0"/>
              <a:t>bensì è un titolo riconosciuto a livello mondiale pari alla Licenza Media.</a:t>
            </a:r>
          </a:p>
          <a:p>
            <a:pPr marL="0" indent="0">
              <a:buNone/>
            </a:pPr>
            <a:br>
              <a:rPr lang="it-IT" sz="2200" b="1" u="sng" dirty="0"/>
            </a:br>
            <a:r>
              <a:rPr lang="it-IT" sz="2200" dirty="0"/>
              <a:t>Cambridge Lower </a:t>
            </a:r>
            <a:r>
              <a:rPr lang="it-IT" sz="2200" dirty="0" err="1"/>
              <a:t>Secondary</a:t>
            </a:r>
            <a:r>
              <a:rPr lang="it-IT" sz="2200" dirty="0"/>
              <a:t> School è un programma completo  di apprendimento centrato sulle competenze linguistiche oltre che sulle conoscenze prettamente grammaticali.</a:t>
            </a:r>
            <a:br>
              <a:rPr lang="it-IT" sz="2200" b="1" u="sng" dirty="0"/>
            </a:br>
            <a:r>
              <a:rPr lang="it-IT" sz="2200" b="1" u="sng" dirty="0"/>
              <a:t>La Certificazione attesta solamente il livello di conoscenza di una lingua straniera (A1/ A2/ B1/ B1 +…)</a:t>
            </a:r>
            <a:endParaRPr lang="it-IT" sz="2200" dirty="0"/>
          </a:p>
          <a:p>
            <a:endParaRPr lang="it-IT" dirty="0"/>
          </a:p>
        </p:txBody>
      </p:sp>
    </p:spTree>
    <p:extLst>
      <p:ext uri="{BB962C8B-B14F-4D97-AF65-F5344CB8AC3E}">
        <p14:creationId xmlns:p14="http://schemas.microsoft.com/office/powerpoint/2010/main" val="1557588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CD5A29-BC79-E71D-6E3B-67A191B509CA}"/>
              </a:ext>
            </a:extLst>
          </p:cNvPr>
          <p:cNvSpPr>
            <a:spLocks noGrp="1"/>
          </p:cNvSpPr>
          <p:nvPr>
            <p:ph type="title"/>
          </p:nvPr>
        </p:nvSpPr>
        <p:spPr/>
        <p:txBody>
          <a:bodyPr>
            <a:normAutofit fontScale="90000"/>
          </a:bodyPr>
          <a:lstStyle/>
          <a:p>
            <a:r>
              <a:rPr lang="it-IT" dirty="0"/>
              <a:t>ORGANIZZAZIONE </a:t>
            </a:r>
            <a:br>
              <a:rPr lang="it-IT" dirty="0"/>
            </a:br>
            <a:r>
              <a:rPr lang="it-IT" dirty="0"/>
              <a:t>DIDATTICA </a:t>
            </a:r>
            <a:br>
              <a:rPr lang="it-IT" dirty="0"/>
            </a:br>
            <a:endParaRPr lang="it-IT" dirty="0"/>
          </a:p>
        </p:txBody>
      </p:sp>
      <p:sp>
        <p:nvSpPr>
          <p:cNvPr id="3" name="Segnaposto contenuto 2">
            <a:extLst>
              <a:ext uri="{FF2B5EF4-FFF2-40B4-BE49-F238E27FC236}">
                <a16:creationId xmlns:a16="http://schemas.microsoft.com/office/drawing/2014/main" id="{4AF6B09A-B03E-DBFA-28D4-C7EB9D323C28}"/>
              </a:ext>
            </a:extLst>
          </p:cNvPr>
          <p:cNvSpPr>
            <a:spLocks noGrp="1"/>
          </p:cNvSpPr>
          <p:nvPr>
            <p:ph idx="1"/>
          </p:nvPr>
        </p:nvSpPr>
        <p:spPr>
          <a:xfrm>
            <a:off x="5172707" y="953835"/>
            <a:ext cx="6281873" cy="5248622"/>
          </a:xfrm>
        </p:spPr>
        <p:txBody>
          <a:bodyPr/>
          <a:lstStyle/>
          <a:p>
            <a:r>
              <a:rPr lang="it-IT" dirty="0"/>
              <a:t>L’orario delle classi Cambridge International sarà implementato</a:t>
            </a:r>
            <a:r>
              <a:rPr lang="it-IT" b="1" dirty="0"/>
              <a:t>.</a:t>
            </a:r>
          </a:p>
          <a:p>
            <a:pPr marL="0" indent="0">
              <a:buNone/>
            </a:pPr>
            <a:r>
              <a:rPr lang="it-IT" b="1" dirty="0"/>
              <a:t>Inglese 3 ore settimanali </a:t>
            </a:r>
            <a:r>
              <a:rPr lang="it-IT" b="1" dirty="0">
                <a:solidFill>
                  <a:srgbClr val="FF0000"/>
                </a:solidFill>
              </a:rPr>
              <a:t>+ 2 ore madrelingua extracurriculari</a:t>
            </a:r>
          </a:p>
          <a:p>
            <a:pPr marL="0" indent="0">
              <a:buNone/>
            </a:pPr>
            <a:r>
              <a:rPr lang="it-IT" b="1" dirty="0"/>
              <a:t> Art and Design 2 ore settimanali / </a:t>
            </a:r>
            <a:r>
              <a:rPr lang="it-IT" b="1" dirty="0">
                <a:solidFill>
                  <a:srgbClr val="FF0000"/>
                </a:solidFill>
              </a:rPr>
              <a:t>1 ora madrelingua in compresenza</a:t>
            </a:r>
            <a:br>
              <a:rPr lang="it-IT" b="1" dirty="0">
                <a:solidFill>
                  <a:srgbClr val="FF0000"/>
                </a:solidFill>
              </a:rPr>
            </a:br>
            <a:endParaRPr lang="it-IT" b="1" dirty="0">
              <a:solidFill>
                <a:srgbClr val="FF0000"/>
              </a:solidFill>
            </a:endParaRPr>
          </a:p>
          <a:p>
            <a:pPr marL="0" indent="0">
              <a:buNone/>
            </a:pPr>
            <a:r>
              <a:rPr lang="it-IT" dirty="0"/>
              <a:t>Le lezioni verranno tenute da docenti esperti Cambridge e CLIL e, in orario extracurriculare, da un docente madrelingua inglese.</a:t>
            </a:r>
          </a:p>
          <a:p>
            <a:pPr marL="0" indent="0">
              <a:buNone/>
            </a:pPr>
            <a:r>
              <a:rPr lang="it-IT" b="1" dirty="0"/>
              <a:t>NB</a:t>
            </a:r>
            <a:r>
              <a:rPr lang="it-IT" dirty="0"/>
              <a:t> Tutte le informazioni in merito al quadro orario interno, materiale didattico verranno comunicate una volta concluso il processo di accreditamento.</a:t>
            </a:r>
          </a:p>
        </p:txBody>
      </p:sp>
    </p:spTree>
    <p:extLst>
      <p:ext uri="{BB962C8B-B14F-4D97-AF65-F5344CB8AC3E}">
        <p14:creationId xmlns:p14="http://schemas.microsoft.com/office/powerpoint/2010/main" val="4089720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A41C6C-ED6D-F390-C655-2F668CBE1D37}"/>
              </a:ext>
            </a:extLst>
          </p:cNvPr>
          <p:cNvSpPr>
            <a:spLocks noGrp="1"/>
          </p:cNvSpPr>
          <p:nvPr>
            <p:ph type="title"/>
          </p:nvPr>
        </p:nvSpPr>
        <p:spPr/>
        <p:txBody>
          <a:bodyPr/>
          <a:lstStyle/>
          <a:p>
            <a:r>
              <a:rPr lang="it-IT" dirty="0"/>
              <a:t>AMMISSIONE </a:t>
            </a:r>
            <a:br>
              <a:rPr lang="it-IT" dirty="0"/>
            </a:br>
            <a:r>
              <a:rPr lang="it-IT" dirty="0"/>
              <a:t>COSTI</a:t>
            </a:r>
          </a:p>
        </p:txBody>
      </p:sp>
      <p:sp>
        <p:nvSpPr>
          <p:cNvPr id="3" name="Segnaposto contenuto 2">
            <a:extLst>
              <a:ext uri="{FF2B5EF4-FFF2-40B4-BE49-F238E27FC236}">
                <a16:creationId xmlns:a16="http://schemas.microsoft.com/office/drawing/2014/main" id="{8A8A92F4-E566-57D4-2BEA-BF8912304C0F}"/>
              </a:ext>
            </a:extLst>
          </p:cNvPr>
          <p:cNvSpPr>
            <a:spLocks noGrp="1"/>
          </p:cNvSpPr>
          <p:nvPr>
            <p:ph idx="1"/>
          </p:nvPr>
        </p:nvSpPr>
        <p:spPr/>
        <p:txBody>
          <a:bodyPr>
            <a:normAutofit lnSpcReduction="10000"/>
          </a:bodyPr>
          <a:lstStyle/>
          <a:p>
            <a:r>
              <a:rPr lang="it-IT" dirty="0"/>
              <a:t>Il costo per l’iscrizione alla sezione Cambridge è comprensivo di iscrizione, docente madrelingua, libro di testo. I </a:t>
            </a:r>
            <a:r>
              <a:rPr lang="it-IT" dirty="0" err="1"/>
              <a:t>Final</a:t>
            </a:r>
            <a:r>
              <a:rPr lang="it-IT" dirty="0"/>
              <a:t> Check Point, che si svolgeranno al terzo anno, avranno un costo aggiuntivo.</a:t>
            </a:r>
            <a:br>
              <a:rPr lang="it-IT" dirty="0"/>
            </a:br>
            <a:endParaRPr lang="it-IT" dirty="0"/>
          </a:p>
          <a:p>
            <a:r>
              <a:rPr lang="it-IT" dirty="0"/>
              <a:t>Il progetto prevede due classi indirizzo Cambridge International (</a:t>
            </a:r>
            <a:r>
              <a:rPr lang="it-IT" dirty="0" err="1"/>
              <a:t>nb</a:t>
            </a:r>
            <a:r>
              <a:rPr lang="it-IT" dirty="0"/>
              <a:t>. La seconda lingua può variare in base alla richiesta effettuata in fase di iscrizione) </a:t>
            </a:r>
            <a:br>
              <a:rPr lang="it-IT" dirty="0"/>
            </a:br>
            <a:r>
              <a:rPr lang="it-IT" dirty="0"/>
              <a:t>Inglese / Francese – Inglese /Spagnolo</a:t>
            </a:r>
            <a:br>
              <a:rPr lang="it-IT" dirty="0"/>
            </a:br>
            <a:endParaRPr lang="it-IT" dirty="0"/>
          </a:p>
          <a:p>
            <a:r>
              <a:rPr lang="it-IT" dirty="0"/>
              <a:t>Qualora le iscrizioni dovessero superare il numero dei posti disponibili, l’Istituto si riserva di stilare una graduatoria in base ai  criteri di ammissione già comunicati (Certificazione linguistica, media voti…)</a:t>
            </a:r>
            <a:br>
              <a:rPr lang="it-IT" dirty="0"/>
            </a:br>
            <a:endParaRPr lang="it-IT" dirty="0"/>
          </a:p>
        </p:txBody>
      </p:sp>
    </p:spTree>
    <p:extLst>
      <p:ext uri="{BB962C8B-B14F-4D97-AF65-F5344CB8AC3E}">
        <p14:creationId xmlns:p14="http://schemas.microsoft.com/office/powerpoint/2010/main" val="3815156330"/>
      </p:ext>
    </p:extLst>
  </p:cSld>
  <p:clrMapOvr>
    <a:masterClrMapping/>
  </p:clrMapOvr>
</p:sld>
</file>

<file path=ppt/theme/theme1.xml><?xml version="1.0" encoding="utf-8"?>
<a:theme xmlns:a="http://schemas.openxmlformats.org/drawingml/2006/main" name="Atlante">
  <a:themeElements>
    <a:clrScheme name="Atlante">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nt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nte">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TM16401371[[fn=Atlante]]</Template>
  <TotalTime>7284</TotalTime>
  <Words>874</Words>
  <Application>Microsoft Office PowerPoint</Application>
  <PresentationFormat>Widescreen</PresentationFormat>
  <Paragraphs>42</Paragraphs>
  <Slides>13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13</vt:i4>
      </vt:variant>
    </vt:vector>
  </HeadingPairs>
  <TitlesOfParts>
    <vt:vector size="17" baseType="lpstr">
      <vt:lpstr>Calibri Light</vt:lpstr>
      <vt:lpstr>Rockwell</vt:lpstr>
      <vt:lpstr>Wingdings</vt:lpstr>
      <vt:lpstr>Atlante</vt:lpstr>
      <vt:lpstr>IC 1 D’acquisto Leone Cambridge International Pathway </vt:lpstr>
      <vt:lpstr>ACCREDITAMENTO CAMBRIDGE PATHWAY</vt:lpstr>
      <vt:lpstr>PERCORSO LOWER SECONDARY INTERNATIONAL</vt:lpstr>
      <vt:lpstr>RETE DI SCUOLE</vt:lpstr>
      <vt:lpstr>MATERIE </vt:lpstr>
      <vt:lpstr>Presentazione standard di PowerPoint</vt:lpstr>
      <vt:lpstr>VALUTAZIONE</vt:lpstr>
      <vt:lpstr>ORGANIZZAZIONE  DIDATTICA  </vt:lpstr>
      <vt:lpstr>AMMISSIONE  COSTI</vt:lpstr>
      <vt:lpstr>Presentazione standard di PowerPoint</vt:lpstr>
      <vt:lpstr>Link utili </vt:lpstr>
      <vt:lpstr>WHAT’S NEXT</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DANIELA ROMANO</dc:creator>
  <cp:lastModifiedBy>DANIELA ROMANO</cp:lastModifiedBy>
  <cp:revision>40</cp:revision>
  <dcterms:created xsi:type="dcterms:W3CDTF">2026-03-10T09:47:22Z</dcterms:created>
  <dcterms:modified xsi:type="dcterms:W3CDTF">2026-03-25T21:22:29Z</dcterms:modified>
</cp:coreProperties>
</file>